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1"/>
  </p:sldMasterIdLst>
  <p:sldIdLst>
    <p:sldId id="312" r:id="rId2"/>
    <p:sldId id="345" r:id="rId3"/>
    <p:sldId id="346" r:id="rId4"/>
    <p:sldId id="347" r:id="rId5"/>
    <p:sldId id="318" r:id="rId6"/>
    <p:sldId id="341" r:id="rId7"/>
    <p:sldId id="333" r:id="rId8"/>
    <p:sldId id="317" r:id="rId9"/>
    <p:sldId id="332" r:id="rId10"/>
    <p:sldId id="324" r:id="rId11"/>
    <p:sldId id="349" r:id="rId12"/>
    <p:sldId id="350" r:id="rId13"/>
    <p:sldId id="351" r:id="rId14"/>
    <p:sldId id="352" r:id="rId15"/>
    <p:sldId id="334" r:id="rId16"/>
    <p:sldId id="321" r:id="rId17"/>
    <p:sldId id="32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D4964"/>
    <a:srgbClr val="696B80"/>
    <a:srgbClr val="344E69"/>
    <a:srgbClr val="66687E"/>
    <a:srgbClr val="1A43A1"/>
    <a:srgbClr val="002F77"/>
    <a:srgbClr val="1E99D1"/>
    <a:srgbClr val="07132B"/>
    <a:srgbClr val="1A459C"/>
    <a:srgbClr val="FDF6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60"/>
  </p:normalViewPr>
  <p:slideViewPr>
    <p:cSldViewPr snapToGrid="0">
      <p:cViewPr varScale="1">
        <p:scale>
          <a:sx n="76" d="100"/>
          <a:sy n="76" d="100"/>
        </p:scale>
        <p:origin x="90"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ar-SA" smtClean="0"/>
              <a:t>انقر لتحرير نمط العنوان الرئيسي</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5C663D2-D446-4874-AA2F-8054A65EE48B}" type="datetimeFigureOut">
              <a:rPr lang="en-US" smtClean="0"/>
              <a:t>1/29/2025</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D1E8F37B-C70C-4E9A-A079-7EE9E06D4B2C}"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8626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ar-SA" smtClean="0"/>
              <a:t>انقر لتحرير نمط العنوان الرئيسي</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45C663D2-D446-4874-AA2F-8054A65EE48B}"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8F37B-C70C-4E9A-A079-7EE9E06D4B2C}" type="slidenum">
              <a:rPr lang="en-US" smtClean="0"/>
              <a:t>‹#›</a:t>
            </a:fld>
            <a:endParaRPr lang="en-US"/>
          </a:p>
        </p:txBody>
      </p:sp>
    </p:spTree>
    <p:extLst>
      <p:ext uri="{BB962C8B-B14F-4D97-AF65-F5344CB8AC3E}">
        <p14:creationId xmlns:p14="http://schemas.microsoft.com/office/powerpoint/2010/main" val="3153106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45C663D2-D446-4874-AA2F-8054A65EE48B}"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8F37B-C70C-4E9A-A079-7EE9E06D4B2C}"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4384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ar-SA" smtClean="0"/>
              <a:t>انقر لتحرير نمط العنوان الرئيسي</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ar-SA" smtClean="0"/>
              <a:t>انقر لتحرير أنماط النص الرئيسي</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45C663D2-D446-4874-AA2F-8054A65EE48B}"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8F37B-C70C-4E9A-A079-7EE9E06D4B2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2265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45C663D2-D446-4874-AA2F-8054A65EE48B}"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8F37B-C70C-4E9A-A079-7EE9E06D4B2C}" type="slidenum">
              <a:rPr lang="en-US" smtClean="0"/>
              <a:t>‹#›</a:t>
            </a:fld>
            <a:endParaRPr lang="en-US"/>
          </a:p>
        </p:txBody>
      </p:sp>
    </p:spTree>
    <p:extLst>
      <p:ext uri="{BB962C8B-B14F-4D97-AF65-F5344CB8AC3E}">
        <p14:creationId xmlns:p14="http://schemas.microsoft.com/office/powerpoint/2010/main" val="5141988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بطاقة اسم ذات اقتباس">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ar-SA" smtClean="0"/>
              <a:t>انقر لتحرير نمط العنوان الرئيسي</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45C663D2-D446-4874-AA2F-8054A65EE48B}"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8F37B-C70C-4E9A-A079-7EE9E06D4B2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78491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صواب أو خطأ">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ar-SA" smtClean="0"/>
              <a:t>انقر لتحرير نمط العنوان الرئيسي</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45C663D2-D446-4874-AA2F-8054A65EE48B}"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8F37B-C70C-4E9A-A079-7EE9E06D4B2C}"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6929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p:txBody>
          <a:bodyPr vert="eaVert" ancho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45C663D2-D446-4874-AA2F-8054A65EE48B}"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8F37B-C70C-4E9A-A079-7EE9E06D4B2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18485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ar-SA" smtClean="0"/>
              <a:t>انقر لتحرير نمط العنوان الرئيسي</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45C663D2-D446-4874-AA2F-8054A65EE48B}"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8F37B-C70C-4E9A-A079-7EE9E06D4B2C}"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1994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10"/>
          </p:nvPr>
        </p:nvSpPr>
        <p:spPr/>
        <p:txBody>
          <a:bodyPr/>
          <a:lstStyle/>
          <a:p>
            <a:fld id="{45C663D2-D446-4874-AA2F-8054A65EE48B}"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8F37B-C70C-4E9A-A079-7EE9E06D4B2C}" type="slidenum">
              <a:rPr lang="en-US" smtClean="0"/>
              <a:t>‹#›</a:t>
            </a:fld>
            <a:endParaRPr lang="en-US"/>
          </a:p>
        </p:txBody>
      </p:sp>
    </p:spTree>
    <p:extLst>
      <p:ext uri="{BB962C8B-B14F-4D97-AF65-F5344CB8AC3E}">
        <p14:creationId xmlns:p14="http://schemas.microsoft.com/office/powerpoint/2010/main" val="2425050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Date Placeholder 3"/>
          <p:cNvSpPr>
            <a:spLocks noGrp="1"/>
          </p:cNvSpPr>
          <p:nvPr>
            <p:ph type="dt" sz="half" idx="10"/>
          </p:nvPr>
        </p:nvSpPr>
        <p:spPr/>
        <p:txBody>
          <a:bodyPr/>
          <a:lstStyle/>
          <a:p>
            <a:fld id="{45C663D2-D446-4874-AA2F-8054A65EE48B}"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E8F37B-C70C-4E9A-A079-7EE9E06D4B2C}"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66885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Date Placeholder 4"/>
          <p:cNvSpPr>
            <a:spLocks noGrp="1"/>
          </p:cNvSpPr>
          <p:nvPr>
            <p:ph type="dt" sz="half" idx="10"/>
          </p:nvPr>
        </p:nvSpPr>
        <p:spPr/>
        <p:txBody>
          <a:bodyPr/>
          <a:lstStyle/>
          <a:p>
            <a:fld id="{45C663D2-D446-4874-AA2F-8054A65EE48B}"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8F37B-C70C-4E9A-A079-7EE9E06D4B2C}" type="slidenum">
              <a:rPr lang="en-US" smtClean="0"/>
              <a:t>‹#›</a:t>
            </a:fld>
            <a:endParaRPr lang="en-US"/>
          </a:p>
        </p:txBody>
      </p:sp>
    </p:spTree>
    <p:extLst>
      <p:ext uri="{BB962C8B-B14F-4D97-AF65-F5344CB8AC3E}">
        <p14:creationId xmlns:p14="http://schemas.microsoft.com/office/powerpoint/2010/main" val="20657588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7" name="Date Placeholder 6"/>
          <p:cNvSpPr>
            <a:spLocks noGrp="1"/>
          </p:cNvSpPr>
          <p:nvPr>
            <p:ph type="dt" sz="half" idx="10"/>
          </p:nvPr>
        </p:nvSpPr>
        <p:spPr/>
        <p:txBody>
          <a:bodyPr/>
          <a:lstStyle/>
          <a:p>
            <a:fld id="{45C663D2-D446-4874-AA2F-8054A65EE48B}" type="datetimeFigureOut">
              <a:rPr lang="en-US" smtClean="0"/>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E8F37B-C70C-4E9A-A079-7EE9E06D4B2C}"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4651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smtClean="0"/>
              <a:t>انقر لتحرير نمط العنوان الرئيسي</a:t>
            </a:r>
            <a:endParaRPr lang="en-US" dirty="0"/>
          </a:p>
        </p:txBody>
      </p:sp>
      <p:sp>
        <p:nvSpPr>
          <p:cNvPr id="3" name="Date Placeholder 2"/>
          <p:cNvSpPr>
            <a:spLocks noGrp="1"/>
          </p:cNvSpPr>
          <p:nvPr>
            <p:ph type="dt" sz="half" idx="10"/>
          </p:nvPr>
        </p:nvSpPr>
        <p:spPr/>
        <p:txBody>
          <a:bodyPr/>
          <a:lstStyle/>
          <a:p>
            <a:fld id="{45C663D2-D446-4874-AA2F-8054A65EE48B}" type="datetimeFigureOut">
              <a:rPr lang="en-US" smtClean="0"/>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E8F37B-C70C-4E9A-A079-7EE9E06D4B2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80167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C663D2-D446-4874-AA2F-8054A65EE48B}" type="datetimeFigureOut">
              <a:rPr lang="en-US" smtClean="0"/>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E8F37B-C70C-4E9A-A079-7EE9E06D4B2C}" type="slidenum">
              <a:rPr lang="en-US" smtClean="0"/>
              <a:t>‹#›</a:t>
            </a:fld>
            <a:endParaRPr lang="en-US"/>
          </a:p>
        </p:txBody>
      </p:sp>
    </p:spTree>
    <p:extLst>
      <p:ext uri="{BB962C8B-B14F-4D97-AF65-F5344CB8AC3E}">
        <p14:creationId xmlns:p14="http://schemas.microsoft.com/office/powerpoint/2010/main" val="673390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ar-SA" smtClean="0"/>
              <a:t>انقر لتحرير نمط العنوان الرئيسي</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45C663D2-D446-4874-AA2F-8054A65EE48B}"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8F37B-C70C-4E9A-A079-7EE9E06D4B2C}"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6350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ar-SA" smtClean="0"/>
              <a:t>انقر لتحرير نمط العنوان الرئيسي</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ar-SA" smtClean="0"/>
              <a:t>انقر فوق الأيقونة لإضافة صورة</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Date Placeholder 4"/>
          <p:cNvSpPr>
            <a:spLocks noGrp="1"/>
          </p:cNvSpPr>
          <p:nvPr>
            <p:ph type="dt" sz="half" idx="10"/>
          </p:nvPr>
        </p:nvSpPr>
        <p:spPr/>
        <p:txBody>
          <a:bodyPr/>
          <a:lstStyle/>
          <a:p>
            <a:fld id="{45C663D2-D446-4874-AA2F-8054A65EE48B}"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E8F37B-C70C-4E9A-A079-7EE9E06D4B2C}" type="slidenum">
              <a:rPr lang="en-US" smtClean="0"/>
              <a:t>‹#›</a:t>
            </a:fld>
            <a:endParaRPr lang="en-US"/>
          </a:p>
        </p:txBody>
      </p:sp>
    </p:spTree>
    <p:extLst>
      <p:ext uri="{BB962C8B-B14F-4D97-AF65-F5344CB8AC3E}">
        <p14:creationId xmlns:p14="http://schemas.microsoft.com/office/powerpoint/2010/main" val="863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ar-SA" smtClean="0"/>
              <a:t>انقر لتحرير نمط العنوان الرئيسي</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5C663D2-D446-4874-AA2F-8054A65EE48B}" type="datetimeFigureOut">
              <a:rPr lang="en-US" smtClean="0"/>
              <a:t>1/29/2025</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1E8F37B-C70C-4E9A-A079-7EE9E06D4B2C}" type="slidenum">
              <a:rPr lang="en-US" smtClean="0"/>
              <a:t>‹#›</a:t>
            </a:fld>
            <a:endParaRPr lang="en-US"/>
          </a:p>
        </p:txBody>
      </p:sp>
    </p:spTree>
    <p:extLst>
      <p:ext uri="{BB962C8B-B14F-4D97-AF65-F5344CB8AC3E}">
        <p14:creationId xmlns:p14="http://schemas.microsoft.com/office/powerpoint/2010/main" val="2664740702"/>
      </p:ext>
    </p:extLst>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jfif"/></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0.jp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fif"/><Relationship Id="rId7" Type="http://schemas.openxmlformats.org/officeDocument/2006/relationships/image" Target="../media/image24.jfif"/><Relationship Id="rId2" Type="http://schemas.openxmlformats.org/officeDocument/2006/relationships/image" Target="../media/image19.jfif"/><Relationship Id="rId1" Type="http://schemas.openxmlformats.org/officeDocument/2006/relationships/slideLayout" Target="../slideLayouts/slideLayout7.xml"/><Relationship Id="rId6" Type="http://schemas.openxmlformats.org/officeDocument/2006/relationships/image" Target="../media/image23.jfif"/><Relationship Id="rId5" Type="http://schemas.openxmlformats.org/officeDocument/2006/relationships/image" Target="../media/image22.jfif"/><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529576" y="3438393"/>
            <a:ext cx="560881" cy="512108"/>
          </a:xfrm>
          <a:prstGeom prst="rect">
            <a:avLst/>
          </a:prstGeom>
        </p:spPr>
      </p:pic>
      <p:sp>
        <p:nvSpPr>
          <p:cNvPr id="3" name="مستطيل 2"/>
          <p:cNvSpPr/>
          <p:nvPr/>
        </p:nvSpPr>
        <p:spPr>
          <a:xfrm>
            <a:off x="3218112" y="1242808"/>
            <a:ext cx="6096000" cy="461665"/>
          </a:xfrm>
          <a:prstGeom prst="rect">
            <a:avLst/>
          </a:prstGeom>
          <a:solidFill>
            <a:srgbClr val="696B80"/>
          </a:solidFill>
          <a:ln>
            <a:solidFill>
              <a:srgbClr val="696B80"/>
            </a:solidFill>
          </a:ln>
        </p:spPr>
        <p:txBody>
          <a:bodyPr>
            <a:spAutoFit/>
          </a:bodyPr>
          <a:lstStyle/>
          <a:p>
            <a:r>
              <a:rPr lang="en-US" sz="2400" b="1" spc="50" dirty="0">
                <a:ln w="0"/>
                <a:effectLst>
                  <a:innerShdw blurRad="63500" dist="50800" dir="13500000">
                    <a:srgbClr val="000000">
                      <a:alpha val="50000"/>
                    </a:srgbClr>
                  </a:innerShdw>
                </a:effectLst>
              </a:rPr>
              <a:t>Day </a:t>
            </a:r>
            <a:r>
              <a:rPr lang="en-US" sz="2400" b="1" spc="50" dirty="0" smtClean="0">
                <a:ln w="0"/>
                <a:effectLst>
                  <a:innerShdw blurRad="63500" dist="50800" dir="13500000">
                    <a:srgbClr val="000000">
                      <a:alpha val="50000"/>
                    </a:srgbClr>
                  </a:innerShdw>
                </a:effectLst>
              </a:rPr>
              <a:t>1: Arrival Damascus</a:t>
            </a:r>
            <a:endParaRPr lang="en-US" sz="2400" b="1" spc="50" dirty="0">
              <a:ln w="0"/>
              <a:effectLst>
                <a:innerShdw blurRad="63500" dist="50800" dir="13500000">
                  <a:srgbClr val="000000">
                    <a:alpha val="50000"/>
                  </a:srgbClr>
                </a:innerShdw>
              </a:effectLst>
            </a:endParaRPr>
          </a:p>
        </p:txBody>
      </p:sp>
      <p:sp>
        <p:nvSpPr>
          <p:cNvPr id="11" name="مستطيل 10"/>
          <p:cNvSpPr/>
          <p:nvPr/>
        </p:nvSpPr>
        <p:spPr>
          <a:xfrm>
            <a:off x="3062546" y="2838228"/>
            <a:ext cx="7183744" cy="923330"/>
          </a:xfrm>
          <a:prstGeom prst="rect">
            <a:avLst/>
          </a:prstGeom>
        </p:spPr>
        <p:txBody>
          <a:bodyPr wrap="square">
            <a:spAutoFit/>
          </a:bodyPr>
          <a:lstStyle/>
          <a:p>
            <a:r>
              <a:rPr lang="en-US" dirty="0" smtClean="0">
                <a:solidFill>
                  <a:srgbClr val="2D4964"/>
                </a:solidFill>
              </a:rPr>
              <a:t>Arrival to Damascus airport</a:t>
            </a:r>
          </a:p>
          <a:p>
            <a:r>
              <a:rPr lang="en-US" dirty="0" smtClean="0">
                <a:solidFill>
                  <a:srgbClr val="2D4964"/>
                </a:solidFill>
              </a:rPr>
              <a:t>Continue to Damascus –Pick up the room at the hotel</a:t>
            </a:r>
          </a:p>
          <a:p>
            <a:r>
              <a:rPr lang="en-US" dirty="0" smtClean="0">
                <a:solidFill>
                  <a:srgbClr val="2D4964"/>
                </a:solidFill>
              </a:rPr>
              <a:t>Overnight at the hotel</a:t>
            </a:r>
          </a:p>
        </p:txBody>
      </p:sp>
    </p:spTree>
    <p:extLst>
      <p:ext uri="{BB962C8B-B14F-4D97-AF65-F5344CB8AC3E}">
        <p14:creationId xmlns:p14="http://schemas.microsoft.com/office/powerpoint/2010/main" val="3194206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529576" y="3438393"/>
            <a:ext cx="560881" cy="512108"/>
          </a:xfrm>
          <a:prstGeom prst="rect">
            <a:avLst/>
          </a:prstGeom>
        </p:spPr>
      </p:pic>
      <p:sp>
        <p:nvSpPr>
          <p:cNvPr id="3" name="مستطيل 2"/>
          <p:cNvSpPr/>
          <p:nvPr/>
        </p:nvSpPr>
        <p:spPr>
          <a:xfrm>
            <a:off x="3146418" y="528710"/>
            <a:ext cx="6235576" cy="461665"/>
          </a:xfrm>
          <a:prstGeom prst="rect">
            <a:avLst/>
          </a:prstGeom>
          <a:solidFill>
            <a:srgbClr val="696B80"/>
          </a:solidFill>
          <a:ln>
            <a:solidFill>
              <a:srgbClr val="696B80"/>
            </a:solidFill>
          </a:ln>
        </p:spPr>
        <p:txBody>
          <a:bodyPr wrap="square">
            <a:spAutoFit/>
          </a:bodyPr>
          <a:lstStyle/>
          <a:p>
            <a:r>
              <a:rPr lang="en-US" sz="2400" b="1" spc="50" dirty="0">
                <a:ln w="0"/>
                <a:effectLst>
                  <a:innerShdw blurRad="63500" dist="50800" dir="13500000">
                    <a:srgbClr val="000000">
                      <a:alpha val="50000"/>
                    </a:srgbClr>
                  </a:innerShdw>
                </a:effectLst>
              </a:rPr>
              <a:t>Day </a:t>
            </a:r>
            <a:r>
              <a:rPr lang="en-US" sz="2400" b="1" spc="50" dirty="0" smtClean="0">
                <a:ln w="0"/>
                <a:effectLst>
                  <a:innerShdw blurRad="63500" dist="50800" dir="13500000">
                    <a:srgbClr val="000000">
                      <a:alpha val="50000"/>
                    </a:srgbClr>
                  </a:innerShdw>
                </a:effectLst>
              </a:rPr>
              <a:t>5: Aleppo-</a:t>
            </a:r>
            <a:r>
              <a:rPr lang="en-US" sz="2400" b="1" spc="50" dirty="0" err="1" smtClean="0">
                <a:ln w="0"/>
                <a:effectLst>
                  <a:innerShdw blurRad="63500" dist="50800" dir="13500000">
                    <a:srgbClr val="000000">
                      <a:alpha val="50000"/>
                    </a:srgbClr>
                  </a:innerShdw>
                </a:effectLst>
              </a:rPr>
              <a:t>Raqqa</a:t>
            </a:r>
            <a:r>
              <a:rPr lang="en-US" sz="2400" b="1" spc="50" dirty="0" smtClean="0">
                <a:ln w="0"/>
                <a:effectLst>
                  <a:innerShdw blurRad="63500" dist="50800" dir="13500000">
                    <a:srgbClr val="000000">
                      <a:alpha val="50000"/>
                    </a:srgbClr>
                  </a:innerShdw>
                </a:effectLst>
              </a:rPr>
              <a:t>-</a:t>
            </a:r>
            <a:r>
              <a:rPr lang="en-US" sz="2400" b="1" spc="50" dirty="0" err="1" smtClean="0">
                <a:ln w="0"/>
                <a:effectLst>
                  <a:innerShdw blurRad="63500" dist="50800" dir="13500000">
                    <a:srgbClr val="000000">
                      <a:alpha val="50000"/>
                    </a:srgbClr>
                  </a:innerShdw>
                </a:effectLst>
              </a:rPr>
              <a:t>Deir</a:t>
            </a:r>
            <a:r>
              <a:rPr lang="en-US" sz="2400" b="1" spc="50" dirty="0" smtClean="0">
                <a:ln w="0"/>
                <a:effectLst>
                  <a:innerShdw blurRad="63500" dist="50800" dir="13500000">
                    <a:srgbClr val="000000">
                      <a:alpha val="50000"/>
                    </a:srgbClr>
                  </a:innerShdw>
                </a:effectLst>
              </a:rPr>
              <a:t> </a:t>
            </a:r>
            <a:r>
              <a:rPr lang="en-US" sz="2400" b="1" spc="50" dirty="0" err="1" smtClean="0">
                <a:ln w="0"/>
                <a:effectLst>
                  <a:innerShdw blurRad="63500" dist="50800" dir="13500000">
                    <a:srgbClr val="000000">
                      <a:alpha val="50000"/>
                    </a:srgbClr>
                  </a:innerShdw>
                </a:effectLst>
              </a:rPr>
              <a:t>Ezzor</a:t>
            </a:r>
            <a:endParaRPr lang="en-US" sz="2400" b="1" spc="50" dirty="0">
              <a:ln w="0"/>
              <a:effectLst>
                <a:innerShdw blurRad="63500" dist="50800" dir="13500000">
                  <a:srgbClr val="000000">
                    <a:alpha val="50000"/>
                  </a:srgbClr>
                </a:innerShdw>
              </a:effectLst>
            </a:endParaRPr>
          </a:p>
        </p:txBody>
      </p:sp>
      <p:sp>
        <p:nvSpPr>
          <p:cNvPr id="11" name="مستطيل 10"/>
          <p:cNvSpPr/>
          <p:nvPr/>
        </p:nvSpPr>
        <p:spPr>
          <a:xfrm>
            <a:off x="1670141" y="1272208"/>
            <a:ext cx="6877624" cy="1477328"/>
          </a:xfrm>
          <a:prstGeom prst="rect">
            <a:avLst/>
          </a:prstGeom>
        </p:spPr>
        <p:txBody>
          <a:bodyPr wrap="square">
            <a:spAutoFit/>
          </a:bodyPr>
          <a:lstStyle/>
          <a:p>
            <a:r>
              <a:rPr lang="en-US" dirty="0">
                <a:solidFill>
                  <a:srgbClr val="2D4964"/>
                </a:solidFill>
                <a:latin typeface="Times New Roman" panose="02020603050405020304" pitchFamily="18" charset="0"/>
                <a:cs typeface="Times New Roman" panose="02020603050405020304" pitchFamily="18" charset="0"/>
              </a:rPr>
              <a:t>Breakfast at the hotel </a:t>
            </a:r>
            <a:r>
              <a:rPr lang="en-US" dirty="0" smtClean="0">
                <a:solidFill>
                  <a:srgbClr val="2D4964"/>
                </a:solidFill>
                <a:latin typeface="Times New Roman" panose="02020603050405020304" pitchFamily="18" charset="0"/>
                <a:cs typeface="Times New Roman" panose="02020603050405020304" pitchFamily="18" charset="0"/>
              </a:rPr>
              <a:t>.</a:t>
            </a:r>
            <a:endParaRPr lang="en-US" b="0" i="0" dirty="0">
              <a:solidFill>
                <a:srgbClr val="2D4964"/>
              </a:solidFill>
              <a:effectLst/>
              <a:latin typeface="Times New Roman" panose="02020603050405020304" pitchFamily="18" charset="0"/>
              <a:cs typeface="Times New Roman" panose="02020603050405020304" pitchFamily="18" charset="0"/>
            </a:endParaRPr>
          </a:p>
          <a:p>
            <a:r>
              <a:rPr lang="en-US" dirty="0" smtClean="0">
                <a:solidFill>
                  <a:srgbClr val="2D4964"/>
                </a:solidFill>
                <a:latin typeface="Times New Roman" panose="02020603050405020304" pitchFamily="18" charset="0"/>
                <a:cs typeface="Times New Roman" panose="02020603050405020304" pitchFamily="18" charset="0"/>
              </a:rPr>
              <a:t>Departure to </a:t>
            </a:r>
            <a:r>
              <a:rPr lang="en-US" dirty="0" err="1" smtClean="0">
                <a:solidFill>
                  <a:srgbClr val="2D4964"/>
                </a:solidFill>
                <a:latin typeface="Times New Roman" panose="02020603050405020304" pitchFamily="18" charset="0"/>
                <a:cs typeface="Times New Roman" panose="02020603050405020304" pitchFamily="18" charset="0"/>
              </a:rPr>
              <a:t>Raqqa</a:t>
            </a:r>
            <a:r>
              <a:rPr lang="en-US" dirty="0" smtClean="0">
                <a:solidFill>
                  <a:srgbClr val="2D4964"/>
                </a:solidFill>
                <a:latin typeface="Times New Roman" panose="02020603050405020304" pitchFamily="18" charset="0"/>
                <a:cs typeface="Times New Roman" panose="02020603050405020304" pitchFamily="18" charset="0"/>
              </a:rPr>
              <a:t>: </a:t>
            </a:r>
            <a:r>
              <a:rPr lang="en-US" dirty="0">
                <a:solidFill>
                  <a:srgbClr val="2D4964"/>
                </a:solidFill>
                <a:latin typeface="Times New Roman" panose="02020603050405020304" pitchFamily="18" charset="0"/>
                <a:cs typeface="Times New Roman" panose="02020603050405020304" pitchFamily="18" charset="0"/>
              </a:rPr>
              <a:t>is among the Syrian cities that witnessed the worst types of destruction during the crisis.</a:t>
            </a:r>
          </a:p>
          <a:p>
            <a:r>
              <a:rPr lang="en-US" dirty="0">
                <a:solidFill>
                  <a:srgbClr val="2D4964"/>
                </a:solidFill>
                <a:latin typeface="Times New Roman" panose="02020603050405020304" pitchFamily="18" charset="0"/>
                <a:cs typeface="Times New Roman" panose="02020603050405020304" pitchFamily="18" charset="0"/>
              </a:rPr>
              <a:t> After armed groups took control of it in 2013. At the beginning of 2014, ISIS was able to tighten its control over the city and make it its capital.</a:t>
            </a:r>
            <a:endParaRPr lang="en-US" b="0" i="0" dirty="0">
              <a:solidFill>
                <a:srgbClr val="2D4964"/>
              </a:solidFill>
              <a:effectLst/>
              <a:latin typeface="Times New Roman" panose="02020603050405020304" pitchFamily="18" charset="0"/>
              <a:cs typeface="Times New Roman" panose="02020603050405020304" pitchFamily="18" charset="0"/>
            </a:endParaRPr>
          </a:p>
        </p:txBody>
      </p:sp>
      <p:pic>
        <p:nvPicPr>
          <p:cNvPr id="2" name="صورة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717" y="1130754"/>
            <a:ext cx="2954503" cy="1916721"/>
          </a:xfrm>
          <a:prstGeom prst="rect">
            <a:avLst/>
          </a:prstGeom>
        </p:spPr>
      </p:pic>
      <p:sp>
        <p:nvSpPr>
          <p:cNvPr id="7" name="مستطيل 6"/>
          <p:cNvSpPr/>
          <p:nvPr/>
        </p:nvSpPr>
        <p:spPr>
          <a:xfrm>
            <a:off x="1655231" y="3094282"/>
            <a:ext cx="9671330" cy="1200329"/>
          </a:xfrm>
          <a:prstGeom prst="rect">
            <a:avLst/>
          </a:prstGeom>
        </p:spPr>
        <p:txBody>
          <a:bodyPr wrap="square">
            <a:spAutoFit/>
          </a:bodyPr>
          <a:lstStyle/>
          <a:p>
            <a:r>
              <a:rPr lang="en-US" dirty="0">
                <a:solidFill>
                  <a:srgbClr val="2D4964"/>
                </a:solidFill>
                <a:latin typeface="Times New Roman" panose="02020603050405020304" pitchFamily="18" charset="0"/>
                <a:cs typeface="Times New Roman" panose="02020603050405020304" pitchFamily="18" charset="0"/>
              </a:rPr>
              <a:t>Continuation to </a:t>
            </a:r>
            <a:r>
              <a:rPr lang="en-US" dirty="0" err="1">
                <a:solidFill>
                  <a:srgbClr val="2D4964"/>
                </a:solidFill>
                <a:latin typeface="Times New Roman" panose="02020603050405020304" pitchFamily="18" charset="0"/>
                <a:cs typeface="Times New Roman" panose="02020603050405020304" pitchFamily="18" charset="0"/>
              </a:rPr>
              <a:t>Deir</a:t>
            </a:r>
            <a:r>
              <a:rPr lang="en-US" dirty="0">
                <a:solidFill>
                  <a:srgbClr val="2D4964"/>
                </a:solidFill>
                <a:latin typeface="Times New Roman" panose="02020603050405020304" pitchFamily="18" charset="0"/>
                <a:cs typeface="Times New Roman" panose="02020603050405020304" pitchFamily="18" charset="0"/>
              </a:rPr>
              <a:t> </a:t>
            </a:r>
            <a:r>
              <a:rPr lang="en-US" dirty="0" err="1">
                <a:solidFill>
                  <a:srgbClr val="2D4964"/>
                </a:solidFill>
                <a:latin typeface="Times New Roman" panose="02020603050405020304" pitchFamily="18" charset="0"/>
                <a:cs typeface="Times New Roman" panose="02020603050405020304" pitchFamily="18" charset="0"/>
              </a:rPr>
              <a:t>Ezzor</a:t>
            </a:r>
            <a:r>
              <a:rPr lang="en-US" dirty="0">
                <a:solidFill>
                  <a:srgbClr val="2D4964"/>
                </a:solidFill>
                <a:latin typeface="Times New Roman" panose="02020603050405020304" pitchFamily="18" charset="0"/>
                <a:cs typeface="Times New Roman" panose="02020603050405020304" pitchFamily="18" charset="0"/>
              </a:rPr>
              <a:t> :in eastern Syria is a region that has witnessed a turbulent history since the beginning of the Syrian revolution in 2011, as it is a critical intersection point in the Syrian conflict where multiple interests converge, including those related to the Syrian Democratic Forces and local tribes. </a:t>
            </a:r>
          </a:p>
        </p:txBody>
      </p:sp>
      <p:pic>
        <p:nvPicPr>
          <p:cNvPr id="4" name="صورة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911" y="4121361"/>
            <a:ext cx="2694420" cy="2157683"/>
          </a:xfrm>
          <a:prstGeom prst="rect">
            <a:avLst/>
          </a:prstGeom>
        </p:spPr>
      </p:pic>
      <p:pic>
        <p:nvPicPr>
          <p:cNvPr id="8" name="صورة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80919" y="4212250"/>
            <a:ext cx="3674301" cy="2066794"/>
          </a:xfrm>
          <a:prstGeom prst="rect">
            <a:avLst/>
          </a:prstGeom>
        </p:spPr>
      </p:pic>
      <p:sp>
        <p:nvSpPr>
          <p:cNvPr id="9" name="مستطيل 8"/>
          <p:cNvSpPr/>
          <p:nvPr/>
        </p:nvSpPr>
        <p:spPr>
          <a:xfrm>
            <a:off x="1517190" y="5200202"/>
            <a:ext cx="979872" cy="369332"/>
          </a:xfrm>
          <a:prstGeom prst="rect">
            <a:avLst/>
          </a:prstGeom>
        </p:spPr>
        <p:txBody>
          <a:bodyPr wrap="square">
            <a:spAutoFit/>
          </a:bodyPr>
          <a:lstStyle/>
          <a:p>
            <a:r>
              <a:rPr lang="en-US" dirty="0" smtClean="0">
                <a:solidFill>
                  <a:srgbClr val="2D4964"/>
                </a:solidFill>
                <a:latin typeface="Times New Roman" panose="02020603050405020304" pitchFamily="18" charset="0"/>
                <a:cs typeface="Times New Roman" panose="02020603050405020304" pitchFamily="18" charset="0"/>
              </a:rPr>
              <a:t>Before</a:t>
            </a:r>
            <a:endParaRPr lang="en-US" dirty="0"/>
          </a:p>
        </p:txBody>
      </p:sp>
      <p:sp>
        <p:nvSpPr>
          <p:cNvPr id="12" name="مستطيل 11"/>
          <p:cNvSpPr/>
          <p:nvPr/>
        </p:nvSpPr>
        <p:spPr>
          <a:xfrm>
            <a:off x="6951209" y="4962673"/>
            <a:ext cx="633507" cy="369332"/>
          </a:xfrm>
          <a:prstGeom prst="rect">
            <a:avLst/>
          </a:prstGeom>
        </p:spPr>
        <p:txBody>
          <a:bodyPr wrap="square">
            <a:spAutoFit/>
          </a:bodyPr>
          <a:lstStyle/>
          <a:p>
            <a:r>
              <a:rPr lang="en-US" dirty="0" smtClean="0">
                <a:solidFill>
                  <a:srgbClr val="2D4964"/>
                </a:solidFill>
                <a:latin typeface="Times New Roman" panose="02020603050405020304" pitchFamily="18" charset="0"/>
                <a:cs typeface="Times New Roman" panose="02020603050405020304" pitchFamily="18" charset="0"/>
              </a:rPr>
              <a:t>Now</a:t>
            </a:r>
            <a:endParaRPr lang="en-US" dirty="0"/>
          </a:p>
        </p:txBody>
      </p:sp>
    </p:spTree>
    <p:extLst>
      <p:ext uri="{BB962C8B-B14F-4D97-AF65-F5344CB8AC3E}">
        <p14:creationId xmlns:p14="http://schemas.microsoft.com/office/powerpoint/2010/main" val="20119204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529576" y="3438393"/>
            <a:ext cx="560881" cy="512108"/>
          </a:xfrm>
          <a:prstGeom prst="rect">
            <a:avLst/>
          </a:prstGeom>
        </p:spPr>
      </p:pic>
      <p:sp>
        <p:nvSpPr>
          <p:cNvPr id="3" name="مستطيل 2"/>
          <p:cNvSpPr/>
          <p:nvPr/>
        </p:nvSpPr>
        <p:spPr>
          <a:xfrm>
            <a:off x="2475977" y="709564"/>
            <a:ext cx="6680550" cy="461665"/>
          </a:xfrm>
          <a:prstGeom prst="rect">
            <a:avLst/>
          </a:prstGeom>
          <a:solidFill>
            <a:srgbClr val="696B80"/>
          </a:solidFill>
          <a:ln>
            <a:solidFill>
              <a:srgbClr val="696B80"/>
            </a:solidFill>
          </a:ln>
        </p:spPr>
        <p:txBody>
          <a:bodyPr wrap="square">
            <a:spAutoFit/>
          </a:bodyPr>
          <a:lstStyle/>
          <a:p>
            <a:r>
              <a:rPr lang="en-US" sz="2400" b="1" spc="50" dirty="0">
                <a:ln w="0"/>
                <a:effectLst>
                  <a:innerShdw blurRad="63500" dist="50800" dir="13500000">
                    <a:srgbClr val="000000">
                      <a:alpha val="50000"/>
                    </a:srgbClr>
                  </a:innerShdw>
                </a:effectLst>
              </a:rPr>
              <a:t>Day </a:t>
            </a:r>
            <a:r>
              <a:rPr lang="en-US" sz="2400" b="1" spc="50" dirty="0" smtClean="0">
                <a:ln w="0"/>
                <a:effectLst>
                  <a:innerShdw blurRad="63500" dist="50800" dir="13500000">
                    <a:srgbClr val="000000">
                      <a:alpha val="50000"/>
                    </a:srgbClr>
                  </a:innerShdw>
                </a:effectLst>
              </a:rPr>
              <a:t>6: </a:t>
            </a:r>
            <a:r>
              <a:rPr lang="en-US" sz="2400" b="1" spc="50" dirty="0" err="1" smtClean="0">
                <a:ln w="0"/>
                <a:effectLst>
                  <a:innerShdw blurRad="63500" dist="50800" dir="13500000">
                    <a:srgbClr val="000000">
                      <a:alpha val="50000"/>
                    </a:srgbClr>
                  </a:innerShdw>
                </a:effectLst>
              </a:rPr>
              <a:t>Deir</a:t>
            </a:r>
            <a:r>
              <a:rPr lang="en-US" sz="2400" b="1" spc="50" dirty="0" smtClean="0">
                <a:ln w="0"/>
                <a:effectLst>
                  <a:innerShdw blurRad="63500" dist="50800" dir="13500000">
                    <a:srgbClr val="000000">
                      <a:alpha val="50000"/>
                    </a:srgbClr>
                  </a:innerShdw>
                </a:effectLst>
              </a:rPr>
              <a:t> </a:t>
            </a:r>
            <a:r>
              <a:rPr lang="en-US" sz="2400" b="1" spc="50" dirty="0" err="1" smtClean="0">
                <a:ln w="0"/>
                <a:effectLst>
                  <a:innerShdw blurRad="63500" dist="50800" dir="13500000">
                    <a:srgbClr val="000000">
                      <a:alpha val="50000"/>
                    </a:srgbClr>
                  </a:innerShdw>
                </a:effectLst>
              </a:rPr>
              <a:t>Ezzor</a:t>
            </a:r>
            <a:r>
              <a:rPr lang="en-US" sz="2400" b="1" spc="50" dirty="0" smtClean="0">
                <a:ln w="0"/>
                <a:effectLst>
                  <a:innerShdw blurRad="63500" dist="50800" dir="13500000">
                    <a:srgbClr val="000000">
                      <a:alpha val="50000"/>
                    </a:srgbClr>
                  </a:innerShdw>
                </a:effectLst>
              </a:rPr>
              <a:t>-Palmyra-Damascus</a:t>
            </a:r>
            <a:endParaRPr lang="en-US" sz="2400" b="1" spc="50" dirty="0">
              <a:ln w="0"/>
              <a:effectLst>
                <a:innerShdw blurRad="63500" dist="50800" dir="13500000">
                  <a:srgbClr val="000000">
                    <a:alpha val="50000"/>
                  </a:srgbClr>
                </a:innerShdw>
              </a:effectLst>
            </a:endParaRPr>
          </a:p>
        </p:txBody>
      </p:sp>
      <p:sp>
        <p:nvSpPr>
          <p:cNvPr id="4" name="مستطيل 3"/>
          <p:cNvSpPr/>
          <p:nvPr/>
        </p:nvSpPr>
        <p:spPr>
          <a:xfrm>
            <a:off x="2020864" y="1570788"/>
            <a:ext cx="8526049" cy="4247317"/>
          </a:xfrm>
          <a:prstGeom prst="rect">
            <a:avLst/>
          </a:prstGeom>
        </p:spPr>
        <p:txBody>
          <a:bodyPr wrap="square">
            <a:spAutoFit/>
          </a:bodyPr>
          <a:lstStyle/>
          <a:p>
            <a:r>
              <a:rPr lang="en-US" dirty="0">
                <a:solidFill>
                  <a:srgbClr val="2D4964"/>
                </a:solidFill>
                <a:latin typeface="Times New Roman" panose="02020603050405020304" pitchFamily="18" charset="0"/>
                <a:cs typeface="Times New Roman" panose="02020603050405020304" pitchFamily="18" charset="0"/>
              </a:rPr>
              <a:t>Breakfast at the hotel. Departure to </a:t>
            </a:r>
            <a:r>
              <a:rPr lang="en-US" b="1" dirty="0">
                <a:solidFill>
                  <a:srgbClr val="2D4964"/>
                </a:solidFill>
                <a:latin typeface="Times New Roman" panose="02020603050405020304" pitchFamily="18" charset="0"/>
                <a:cs typeface="Times New Roman" panose="02020603050405020304" pitchFamily="18" charset="0"/>
              </a:rPr>
              <a:t>Palmyra</a:t>
            </a:r>
            <a:r>
              <a:rPr lang="en-US" dirty="0">
                <a:solidFill>
                  <a:srgbClr val="2D4964"/>
                </a:solidFill>
                <a:latin typeface="Times New Roman" panose="02020603050405020304" pitchFamily="18" charset="0"/>
                <a:cs typeface="Times New Roman" panose="02020603050405020304" pitchFamily="18" charset="0"/>
              </a:rPr>
              <a:t>: The one that the Romans baptized Palmyra (the city of palms) and that the Syrians call </a:t>
            </a:r>
            <a:r>
              <a:rPr lang="en-US" dirty="0" err="1">
                <a:solidFill>
                  <a:srgbClr val="2D4964"/>
                </a:solidFill>
                <a:latin typeface="Times New Roman" panose="02020603050405020304" pitchFamily="18" charset="0"/>
                <a:cs typeface="Times New Roman" panose="02020603050405020304" pitchFamily="18" charset="0"/>
              </a:rPr>
              <a:t>Tadmor</a:t>
            </a:r>
            <a:r>
              <a:rPr lang="en-US" dirty="0">
                <a:solidFill>
                  <a:srgbClr val="2D4964"/>
                </a:solidFill>
                <a:latin typeface="Times New Roman" panose="02020603050405020304" pitchFamily="18" charset="0"/>
                <a:cs typeface="Times New Roman" panose="02020603050405020304" pitchFamily="18" charset="0"/>
              </a:rPr>
              <a:t> (miracle in Aramaic) is the most important oasis of the Syrian Desert. Located 240 km from Damascus, Palmyra is the city of all </a:t>
            </a:r>
            <a:r>
              <a:rPr lang="en-US" dirty="0" err="1">
                <a:solidFill>
                  <a:srgbClr val="2D4964"/>
                </a:solidFill>
                <a:latin typeface="Times New Roman" panose="02020603050405020304" pitchFamily="18" charset="0"/>
                <a:cs typeface="Times New Roman" panose="02020603050405020304" pitchFamily="18" charset="0"/>
              </a:rPr>
              <a:t>superlatives.It</a:t>
            </a:r>
            <a:r>
              <a:rPr lang="en-US" dirty="0">
                <a:solidFill>
                  <a:srgbClr val="2D4964"/>
                </a:solidFill>
                <a:latin typeface="Times New Roman" panose="02020603050405020304" pitchFamily="18" charset="0"/>
                <a:cs typeface="Times New Roman" panose="02020603050405020304" pitchFamily="18" charset="0"/>
              </a:rPr>
              <a:t> arises in the midst of golden sands that extend to infinity. An oasis of columns remains and palm trees that testifies to the splendor of this city that made, one day, tremble Rome.</a:t>
            </a:r>
          </a:p>
          <a:p>
            <a:r>
              <a:rPr lang="en-US" dirty="0">
                <a:solidFill>
                  <a:srgbClr val="2D4964"/>
                </a:solidFill>
                <a:latin typeface="Times New Roman" panose="02020603050405020304" pitchFamily="18" charset="0"/>
                <a:cs typeface="Times New Roman" panose="02020603050405020304" pitchFamily="18" charset="0"/>
              </a:rPr>
              <a:t>• The temple of </a:t>
            </a:r>
            <a:r>
              <a:rPr lang="en-US" dirty="0" err="1">
                <a:solidFill>
                  <a:srgbClr val="2D4964"/>
                </a:solidFill>
                <a:latin typeface="Times New Roman" panose="02020603050405020304" pitchFamily="18" charset="0"/>
                <a:cs typeface="Times New Roman" panose="02020603050405020304" pitchFamily="18" charset="0"/>
              </a:rPr>
              <a:t>Bel</a:t>
            </a:r>
            <a:r>
              <a:rPr lang="en-US" dirty="0">
                <a:solidFill>
                  <a:srgbClr val="2D4964"/>
                </a:solidFill>
                <a:latin typeface="Times New Roman" panose="02020603050405020304" pitchFamily="18" charset="0"/>
                <a:cs typeface="Times New Roman" panose="02020603050405020304" pitchFamily="18" charset="0"/>
              </a:rPr>
              <a:t>: It was for the </a:t>
            </a:r>
            <a:r>
              <a:rPr lang="en-US" dirty="0" err="1">
                <a:solidFill>
                  <a:srgbClr val="2D4964"/>
                </a:solidFill>
                <a:latin typeface="Times New Roman" panose="02020603050405020304" pitchFamily="18" charset="0"/>
                <a:cs typeface="Times New Roman" panose="02020603050405020304" pitchFamily="18" charset="0"/>
              </a:rPr>
              <a:t>Palmyrens</a:t>
            </a:r>
            <a:r>
              <a:rPr lang="en-US" dirty="0">
                <a:solidFill>
                  <a:srgbClr val="2D4964"/>
                </a:solidFill>
                <a:latin typeface="Times New Roman" panose="02020603050405020304" pitchFamily="18" charset="0"/>
                <a:cs typeface="Times New Roman" panose="02020603050405020304" pitchFamily="18" charset="0"/>
              </a:rPr>
              <a:t> what Zeus was for the Greeks. Its temple is the largest and most majestic building in Palmyra, a unique example of fusion between Greco-Roman and oriental-</a:t>
            </a:r>
          </a:p>
          <a:p>
            <a:r>
              <a:rPr lang="en-US" dirty="0">
                <a:solidFill>
                  <a:srgbClr val="2D4964"/>
                </a:solidFill>
                <a:latin typeface="Times New Roman" panose="02020603050405020304" pitchFamily="18" charset="0"/>
                <a:cs typeface="Times New Roman" panose="02020603050405020304" pitchFamily="18" charset="0"/>
              </a:rPr>
              <a:t>inspired architecture.</a:t>
            </a:r>
          </a:p>
          <a:p>
            <a:r>
              <a:rPr lang="en-US" dirty="0">
                <a:solidFill>
                  <a:srgbClr val="2D4964"/>
                </a:solidFill>
                <a:latin typeface="Times New Roman" panose="02020603050405020304" pitchFamily="18" charset="0"/>
                <a:cs typeface="Times New Roman" panose="02020603050405020304" pitchFamily="18" charset="0"/>
              </a:rPr>
              <a:t>• The theater and the big colonnade: It crosses the city on more than one kilometer by which the caravans arriving from the desert passed by.</a:t>
            </a:r>
          </a:p>
          <a:p>
            <a:r>
              <a:rPr lang="en-US" dirty="0">
                <a:solidFill>
                  <a:srgbClr val="2D4964"/>
                </a:solidFill>
                <a:latin typeface="Times New Roman" panose="02020603050405020304" pitchFamily="18" charset="0"/>
                <a:cs typeface="Times New Roman" panose="02020603050405020304" pitchFamily="18" charset="0"/>
              </a:rPr>
              <a:t>• Tombs: including towers tombs, tombs underground, Temple tombs and individual tombs.</a:t>
            </a:r>
          </a:p>
          <a:p>
            <a:r>
              <a:rPr lang="en-US" dirty="0">
                <a:solidFill>
                  <a:srgbClr val="2D4964"/>
                </a:solidFill>
                <a:latin typeface="Times New Roman" panose="02020603050405020304" pitchFamily="18" charset="0"/>
                <a:cs typeface="Times New Roman" panose="02020603050405020304" pitchFamily="18" charset="0"/>
              </a:rPr>
              <a:t>• Back to Damascus – Dinner and overnight at the hotel.</a:t>
            </a:r>
          </a:p>
        </p:txBody>
      </p:sp>
    </p:spTree>
    <p:extLst>
      <p:ext uri="{BB962C8B-B14F-4D97-AF65-F5344CB8AC3E}">
        <p14:creationId xmlns:p14="http://schemas.microsoft.com/office/powerpoint/2010/main" val="229812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529576" y="3438393"/>
            <a:ext cx="560881" cy="512108"/>
          </a:xfrm>
          <a:prstGeom prst="rect">
            <a:avLst/>
          </a:prstGeom>
        </p:spPr>
      </p:pic>
      <p:pic>
        <p:nvPicPr>
          <p:cNvPr id="8"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057" y="494080"/>
            <a:ext cx="3620022" cy="2775213"/>
          </a:xfrm>
          <a:prstGeom prst="rect">
            <a:avLst/>
          </a:prstGeom>
          <a:ln>
            <a:noFill/>
          </a:ln>
          <a:effectLst>
            <a:softEdge rad="112500"/>
          </a:effectLst>
        </p:spPr>
      </p:pic>
      <p:pic>
        <p:nvPicPr>
          <p:cNvPr id="4" name="صورة 3"/>
          <p:cNvPicPr>
            <a:picLocks noChangeAspect="1"/>
          </p:cNvPicPr>
          <p:nvPr/>
        </p:nvPicPr>
        <p:blipFill>
          <a:blip r:embed="rId4"/>
          <a:stretch>
            <a:fillRect/>
          </a:stretch>
        </p:blipFill>
        <p:spPr>
          <a:xfrm>
            <a:off x="2103341" y="3269293"/>
            <a:ext cx="4511431" cy="2987299"/>
          </a:xfrm>
          <a:prstGeom prst="rect">
            <a:avLst/>
          </a:prstGeom>
        </p:spPr>
      </p:pic>
      <p:pic>
        <p:nvPicPr>
          <p:cNvPr id="10" name="صورة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2082" y="3507287"/>
            <a:ext cx="4669338" cy="2749463"/>
          </a:xfrm>
          <a:prstGeom prst="rect">
            <a:avLst/>
          </a:prstGeom>
          <a:ln>
            <a:noFill/>
          </a:ln>
          <a:effectLst>
            <a:softEdge rad="112500"/>
          </a:effectLst>
        </p:spPr>
      </p:pic>
    </p:spTree>
    <p:extLst>
      <p:ext uri="{BB962C8B-B14F-4D97-AF65-F5344CB8AC3E}">
        <p14:creationId xmlns:p14="http://schemas.microsoft.com/office/powerpoint/2010/main" val="99121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529576" y="3438393"/>
            <a:ext cx="560881" cy="512108"/>
          </a:xfrm>
          <a:prstGeom prst="rect">
            <a:avLst/>
          </a:prstGeom>
        </p:spPr>
      </p:pic>
      <p:sp>
        <p:nvSpPr>
          <p:cNvPr id="2" name="مستطيل 1"/>
          <p:cNvSpPr/>
          <p:nvPr/>
        </p:nvSpPr>
        <p:spPr>
          <a:xfrm>
            <a:off x="1517189" y="1371120"/>
            <a:ext cx="6950406" cy="1973104"/>
          </a:xfrm>
          <a:prstGeom prst="rect">
            <a:avLst/>
          </a:prstGeom>
        </p:spPr>
        <p:txBody>
          <a:bodyPr wrap="square">
            <a:spAutoFit/>
          </a:bodyPr>
          <a:lstStyle/>
          <a:p>
            <a:pPr>
              <a:lnSpc>
                <a:spcPct val="107000"/>
              </a:lnSpc>
              <a:spcAft>
                <a:spcPts val="800"/>
              </a:spcAft>
            </a:pPr>
            <a:r>
              <a:rPr lang="en-US" dirty="0">
                <a:solidFill>
                  <a:srgbClr val="2D4964"/>
                </a:solidFill>
                <a:latin typeface="Times New Roman" panose="02020603050405020304" pitchFamily="18" charset="0"/>
                <a:cs typeface="Times New Roman" panose="02020603050405020304" pitchFamily="18" charset="0"/>
              </a:rPr>
              <a:t>Breakfast at the hotel. Departure to Bosra:</a:t>
            </a:r>
          </a:p>
          <a:p>
            <a:pPr>
              <a:lnSpc>
                <a:spcPct val="107000"/>
              </a:lnSpc>
              <a:spcAft>
                <a:spcPts val="800"/>
              </a:spcAft>
            </a:pPr>
            <a:r>
              <a:rPr lang="en-US" b="1" dirty="0">
                <a:solidFill>
                  <a:srgbClr val="2D4964"/>
                </a:solidFill>
                <a:latin typeface="Times New Roman" panose="02020603050405020304" pitchFamily="18" charset="0"/>
                <a:cs typeface="Times New Roman" panose="02020603050405020304" pitchFamily="18" charset="0"/>
              </a:rPr>
              <a:t>Bosr</a:t>
            </a:r>
            <a:r>
              <a:rPr lang="en-US" dirty="0">
                <a:solidFill>
                  <a:srgbClr val="2D4964"/>
                </a:solidFill>
                <a:latin typeface="Times New Roman" panose="02020603050405020304" pitchFamily="18" charset="0"/>
                <a:cs typeface="Times New Roman" panose="02020603050405020304" pitchFamily="18" charset="0"/>
              </a:rPr>
              <a:t>a: a very ancient city, already mentioned in the inscriptions of Akhenaton, in the 14th century BC. The most important of its monuments is the famous Roman theater (2nd century AD), the one of the most beautiful and best preserved in the world. It is 45 meters long and has a depth of 8 meters. It can accommodate seventeen thousands spectators</a:t>
            </a:r>
            <a:r>
              <a:rPr lang="en-US" dirty="0" smtClean="0">
                <a:solidFill>
                  <a:srgbClr val="2D4964"/>
                </a:solidFill>
                <a:latin typeface="Times New Roman" panose="02020603050405020304" pitchFamily="18" charset="0"/>
                <a:cs typeface="Times New Roman" panose="02020603050405020304" pitchFamily="18" charset="0"/>
              </a:rPr>
              <a:t>.</a:t>
            </a:r>
            <a:endParaRPr lang="en-US" dirty="0">
              <a:solidFill>
                <a:srgbClr val="2D4964"/>
              </a:solidFill>
              <a:latin typeface="Times New Roman" panose="02020603050405020304" pitchFamily="18" charset="0"/>
              <a:cs typeface="Times New Roman" panose="02020603050405020304" pitchFamily="18" charset="0"/>
            </a:endParaRPr>
          </a:p>
        </p:txBody>
      </p:sp>
      <p:pic>
        <p:nvPicPr>
          <p:cNvPr id="8" name="صورة 7"/>
          <p:cNvPicPr>
            <a:picLocks noChangeAspect="1"/>
          </p:cNvPicPr>
          <p:nvPr/>
        </p:nvPicPr>
        <p:blipFill>
          <a:blip r:embed="rId3"/>
          <a:stretch>
            <a:fillRect/>
          </a:stretch>
        </p:blipFill>
        <p:spPr>
          <a:xfrm>
            <a:off x="8592520" y="1015584"/>
            <a:ext cx="2699890" cy="2502766"/>
          </a:xfrm>
          <a:prstGeom prst="rect">
            <a:avLst/>
          </a:prstGeom>
          <a:ln>
            <a:noFill/>
          </a:ln>
          <a:effectLst>
            <a:softEdge rad="112500"/>
          </a:effectLst>
        </p:spPr>
      </p:pic>
      <p:sp>
        <p:nvSpPr>
          <p:cNvPr id="10" name="مستطيل 9"/>
          <p:cNvSpPr/>
          <p:nvPr/>
        </p:nvSpPr>
        <p:spPr>
          <a:xfrm>
            <a:off x="1405971" y="633460"/>
            <a:ext cx="9138078" cy="461665"/>
          </a:xfrm>
          <a:prstGeom prst="rect">
            <a:avLst/>
          </a:prstGeom>
          <a:solidFill>
            <a:srgbClr val="696B80"/>
          </a:solidFill>
          <a:ln>
            <a:solidFill>
              <a:srgbClr val="696B80"/>
            </a:solidFill>
          </a:ln>
        </p:spPr>
        <p:txBody>
          <a:bodyPr wrap="square">
            <a:spAutoFit/>
          </a:bodyPr>
          <a:lstStyle/>
          <a:p>
            <a:r>
              <a:rPr lang="en-US" sz="2400" b="1" spc="50" dirty="0">
                <a:ln w="0"/>
                <a:effectLst>
                  <a:innerShdw blurRad="63500" dist="50800" dir="13500000">
                    <a:srgbClr val="000000">
                      <a:alpha val="50000"/>
                    </a:srgbClr>
                  </a:innerShdw>
                </a:effectLst>
              </a:rPr>
              <a:t>Day </a:t>
            </a:r>
            <a:r>
              <a:rPr lang="en-US" sz="2400" b="1" spc="50" dirty="0" smtClean="0">
                <a:ln w="0"/>
                <a:effectLst>
                  <a:innerShdw blurRad="63500" dist="50800" dir="13500000">
                    <a:srgbClr val="000000">
                      <a:alpha val="50000"/>
                    </a:srgbClr>
                  </a:innerShdw>
                </a:effectLst>
              </a:rPr>
              <a:t>7: -Damascus-Bosra-</a:t>
            </a:r>
            <a:r>
              <a:rPr lang="en-US" sz="2400" b="1" spc="50" dirty="0" err="1" smtClean="0">
                <a:ln w="0"/>
                <a:effectLst>
                  <a:innerShdw blurRad="63500" dist="50800" dir="13500000">
                    <a:srgbClr val="000000">
                      <a:alpha val="50000"/>
                    </a:srgbClr>
                  </a:innerShdw>
                </a:effectLst>
              </a:rPr>
              <a:t>Shahba</a:t>
            </a:r>
            <a:r>
              <a:rPr lang="en-US" sz="2400" b="1" spc="50" dirty="0" smtClean="0">
                <a:ln w="0"/>
                <a:effectLst>
                  <a:innerShdw blurRad="63500" dist="50800" dir="13500000">
                    <a:srgbClr val="000000">
                      <a:alpha val="50000"/>
                    </a:srgbClr>
                  </a:innerShdw>
                </a:effectLst>
              </a:rPr>
              <a:t>-</a:t>
            </a:r>
            <a:r>
              <a:rPr lang="en-US" sz="2400" b="1" spc="50" dirty="0" err="1" smtClean="0">
                <a:ln w="0"/>
                <a:effectLst>
                  <a:innerShdw blurRad="63500" dist="50800" dir="13500000">
                    <a:srgbClr val="000000">
                      <a:alpha val="50000"/>
                    </a:srgbClr>
                  </a:innerShdw>
                </a:effectLst>
              </a:rPr>
              <a:t>Kanawat</a:t>
            </a:r>
            <a:r>
              <a:rPr lang="en-US" sz="2400" b="1" spc="50" dirty="0" smtClean="0">
                <a:ln w="0"/>
                <a:effectLst>
                  <a:innerShdw blurRad="63500" dist="50800" dir="13500000">
                    <a:srgbClr val="000000">
                      <a:alpha val="50000"/>
                    </a:srgbClr>
                  </a:innerShdw>
                </a:effectLst>
              </a:rPr>
              <a:t>-</a:t>
            </a:r>
            <a:r>
              <a:rPr lang="en-US" sz="2400" b="1" spc="50" dirty="0" err="1" smtClean="0">
                <a:ln w="0"/>
                <a:effectLst>
                  <a:innerShdw blurRad="63500" dist="50800" dir="13500000">
                    <a:srgbClr val="000000">
                      <a:alpha val="50000"/>
                    </a:srgbClr>
                  </a:innerShdw>
                </a:effectLst>
              </a:rPr>
              <a:t>Sweida</a:t>
            </a:r>
            <a:r>
              <a:rPr lang="en-US" sz="2400" b="1" spc="50" dirty="0" smtClean="0">
                <a:ln w="0"/>
                <a:effectLst>
                  <a:innerShdw blurRad="63500" dist="50800" dir="13500000">
                    <a:srgbClr val="000000">
                      <a:alpha val="50000"/>
                    </a:srgbClr>
                  </a:innerShdw>
                </a:effectLst>
              </a:rPr>
              <a:t>-Damascus</a:t>
            </a:r>
            <a:endParaRPr lang="en-US" sz="2400" b="1" spc="50" dirty="0">
              <a:ln w="0"/>
              <a:effectLst>
                <a:innerShdw blurRad="63500" dist="50800" dir="13500000">
                  <a:srgbClr val="000000">
                    <a:alpha val="50000"/>
                  </a:srgbClr>
                </a:innerShdw>
              </a:effectLst>
            </a:endParaRPr>
          </a:p>
        </p:txBody>
      </p:sp>
      <p:sp>
        <p:nvSpPr>
          <p:cNvPr id="12" name="مستطيل 11"/>
          <p:cNvSpPr/>
          <p:nvPr/>
        </p:nvSpPr>
        <p:spPr>
          <a:xfrm>
            <a:off x="1654218" y="4097576"/>
            <a:ext cx="7151580" cy="1200329"/>
          </a:xfrm>
          <a:prstGeom prst="rect">
            <a:avLst/>
          </a:prstGeom>
        </p:spPr>
        <p:txBody>
          <a:bodyPr wrap="square">
            <a:spAutoFit/>
          </a:bodyPr>
          <a:lstStyle/>
          <a:p>
            <a:r>
              <a:rPr lang="en-US" dirty="0" smtClean="0">
                <a:solidFill>
                  <a:srgbClr val="2D4964"/>
                </a:solidFill>
                <a:latin typeface="Times New Roman" panose="02020603050405020304" pitchFamily="18" charset="0"/>
                <a:cs typeface="Times New Roman" panose="02020603050405020304" pitchFamily="18" charset="0"/>
              </a:rPr>
              <a:t>Shahba:Famous </a:t>
            </a:r>
            <a:r>
              <a:rPr lang="en-US" dirty="0">
                <a:solidFill>
                  <a:srgbClr val="2D4964"/>
                </a:solidFill>
                <a:latin typeface="Times New Roman" panose="02020603050405020304" pitchFamily="18" charset="0"/>
                <a:cs typeface="Times New Roman" panose="02020603050405020304" pitchFamily="18" charset="0"/>
              </a:rPr>
              <a:t>for its mosaics and monuments dating from the 3rd century A.D., </a:t>
            </a:r>
            <a:r>
              <a:rPr lang="en-US" dirty="0" err="1">
                <a:solidFill>
                  <a:srgbClr val="2D4964"/>
                </a:solidFill>
                <a:latin typeface="Times New Roman" panose="02020603050405020304" pitchFamily="18" charset="0"/>
                <a:cs typeface="Times New Roman" panose="02020603050405020304" pitchFamily="18" charset="0"/>
              </a:rPr>
              <a:t>Shahbais</a:t>
            </a:r>
            <a:r>
              <a:rPr lang="en-US" dirty="0">
                <a:solidFill>
                  <a:srgbClr val="2D4964"/>
                </a:solidFill>
                <a:latin typeface="Times New Roman" panose="02020603050405020304" pitchFamily="18" charset="0"/>
                <a:cs typeface="Times New Roman" panose="02020603050405020304" pitchFamily="18" charset="0"/>
              </a:rPr>
              <a:t> thought to be the only town in Syria the Romans built from scratch and one of the most important architectural legacies of their rule in the East.</a:t>
            </a:r>
          </a:p>
        </p:txBody>
      </p:sp>
      <p:pic>
        <p:nvPicPr>
          <p:cNvPr id="13" name="صورة 12"/>
          <p:cNvPicPr>
            <a:picLocks noChangeAspect="1"/>
          </p:cNvPicPr>
          <p:nvPr/>
        </p:nvPicPr>
        <p:blipFill>
          <a:blip r:embed="rId4"/>
          <a:stretch>
            <a:fillRect/>
          </a:stretch>
        </p:blipFill>
        <p:spPr>
          <a:xfrm>
            <a:off x="8805798" y="3694447"/>
            <a:ext cx="2662312" cy="2006589"/>
          </a:xfrm>
          <a:prstGeom prst="rect">
            <a:avLst/>
          </a:prstGeom>
        </p:spPr>
      </p:pic>
      <p:sp>
        <p:nvSpPr>
          <p:cNvPr id="16" name="Rectangle 2"/>
          <p:cNvSpPr>
            <a:spLocks noChangeArrowheads="1"/>
          </p:cNvSpPr>
          <p:nvPr/>
        </p:nvSpPr>
        <p:spPr bwMode="auto">
          <a:xfrm>
            <a:off x="0" y="-2232"/>
            <a:ext cx="65" cy="46166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1F1F1F"/>
                </a:solidFill>
                <a:effectLst/>
                <a:latin typeface="Noto Naskh Arabic UI"/>
              </a:rPr>
              <a:t/>
            </a:r>
            <a:br>
              <a:rPr kumimoji="0" lang="en-US" sz="1200" b="0" i="0" u="none" strike="noStrike" cap="none" normalizeH="0" baseline="0" dirty="0" smtClean="0">
                <a:ln>
                  <a:noFill/>
                </a:ln>
                <a:solidFill>
                  <a:srgbClr val="1F1F1F"/>
                </a:solidFill>
                <a:effectLst/>
                <a:latin typeface="Noto Naskh Arabic UI"/>
              </a:rPr>
            </a:b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8812556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529576" y="3438393"/>
            <a:ext cx="560881" cy="512108"/>
          </a:xfrm>
          <a:prstGeom prst="rect">
            <a:avLst/>
          </a:prstGeom>
        </p:spPr>
      </p:pic>
      <p:sp>
        <p:nvSpPr>
          <p:cNvPr id="10" name="مستطيل 9"/>
          <p:cNvSpPr/>
          <p:nvPr/>
        </p:nvSpPr>
        <p:spPr>
          <a:xfrm>
            <a:off x="1405971" y="633460"/>
            <a:ext cx="9138078" cy="461665"/>
          </a:xfrm>
          <a:prstGeom prst="rect">
            <a:avLst/>
          </a:prstGeom>
          <a:solidFill>
            <a:srgbClr val="696B80"/>
          </a:solidFill>
          <a:ln>
            <a:solidFill>
              <a:srgbClr val="696B80"/>
            </a:solidFill>
          </a:ln>
        </p:spPr>
        <p:txBody>
          <a:bodyPr wrap="square">
            <a:spAutoFit/>
          </a:bodyPr>
          <a:lstStyle/>
          <a:p>
            <a:r>
              <a:rPr lang="en-US" sz="2400" b="1" spc="50" dirty="0">
                <a:ln w="0"/>
                <a:effectLst>
                  <a:innerShdw blurRad="63500" dist="50800" dir="13500000">
                    <a:srgbClr val="000000">
                      <a:alpha val="50000"/>
                    </a:srgbClr>
                  </a:innerShdw>
                </a:effectLst>
              </a:rPr>
              <a:t>Day </a:t>
            </a:r>
            <a:r>
              <a:rPr lang="en-US" sz="2400" b="1" spc="50" dirty="0" smtClean="0">
                <a:ln w="0"/>
                <a:effectLst>
                  <a:innerShdw blurRad="63500" dist="50800" dir="13500000">
                    <a:srgbClr val="000000">
                      <a:alpha val="50000"/>
                    </a:srgbClr>
                  </a:innerShdw>
                </a:effectLst>
              </a:rPr>
              <a:t>7: -Damascus-Bosra-</a:t>
            </a:r>
            <a:r>
              <a:rPr lang="en-US" sz="2400" b="1" spc="50" dirty="0" err="1" smtClean="0">
                <a:ln w="0"/>
                <a:effectLst>
                  <a:innerShdw blurRad="63500" dist="50800" dir="13500000">
                    <a:srgbClr val="000000">
                      <a:alpha val="50000"/>
                    </a:srgbClr>
                  </a:innerShdw>
                </a:effectLst>
              </a:rPr>
              <a:t>Shahba</a:t>
            </a:r>
            <a:r>
              <a:rPr lang="en-US" sz="2400" b="1" spc="50" dirty="0" smtClean="0">
                <a:ln w="0"/>
                <a:effectLst>
                  <a:innerShdw blurRad="63500" dist="50800" dir="13500000">
                    <a:srgbClr val="000000">
                      <a:alpha val="50000"/>
                    </a:srgbClr>
                  </a:innerShdw>
                </a:effectLst>
              </a:rPr>
              <a:t>-</a:t>
            </a:r>
            <a:r>
              <a:rPr lang="en-US" sz="2400" b="1" spc="50" dirty="0" err="1" smtClean="0">
                <a:ln w="0"/>
                <a:effectLst>
                  <a:innerShdw blurRad="63500" dist="50800" dir="13500000">
                    <a:srgbClr val="000000">
                      <a:alpha val="50000"/>
                    </a:srgbClr>
                  </a:innerShdw>
                </a:effectLst>
              </a:rPr>
              <a:t>Kanawat</a:t>
            </a:r>
            <a:r>
              <a:rPr lang="en-US" sz="2400" b="1" spc="50" dirty="0" smtClean="0">
                <a:ln w="0"/>
                <a:effectLst>
                  <a:innerShdw blurRad="63500" dist="50800" dir="13500000">
                    <a:srgbClr val="000000">
                      <a:alpha val="50000"/>
                    </a:srgbClr>
                  </a:innerShdw>
                </a:effectLst>
              </a:rPr>
              <a:t>-</a:t>
            </a:r>
            <a:r>
              <a:rPr lang="en-US" sz="2400" b="1" spc="50" dirty="0" err="1" smtClean="0">
                <a:ln w="0"/>
                <a:effectLst>
                  <a:innerShdw blurRad="63500" dist="50800" dir="13500000">
                    <a:srgbClr val="000000">
                      <a:alpha val="50000"/>
                    </a:srgbClr>
                  </a:innerShdw>
                </a:effectLst>
              </a:rPr>
              <a:t>Sweida</a:t>
            </a:r>
            <a:r>
              <a:rPr lang="en-US" sz="2400" b="1" spc="50" dirty="0" smtClean="0">
                <a:ln w="0"/>
                <a:effectLst>
                  <a:innerShdw blurRad="63500" dist="50800" dir="13500000">
                    <a:srgbClr val="000000">
                      <a:alpha val="50000"/>
                    </a:srgbClr>
                  </a:innerShdw>
                </a:effectLst>
              </a:rPr>
              <a:t>-Damascus</a:t>
            </a:r>
            <a:endParaRPr lang="en-US" sz="2400" b="1" spc="50" dirty="0">
              <a:ln w="0"/>
              <a:effectLst>
                <a:innerShdw blurRad="63500" dist="50800" dir="13500000">
                  <a:srgbClr val="000000">
                    <a:alpha val="50000"/>
                  </a:srgbClr>
                </a:innerShdw>
              </a:effectLst>
            </a:endParaRPr>
          </a:p>
        </p:txBody>
      </p:sp>
      <p:sp>
        <p:nvSpPr>
          <p:cNvPr id="11" name="مستطيل 10"/>
          <p:cNvSpPr/>
          <p:nvPr/>
        </p:nvSpPr>
        <p:spPr>
          <a:xfrm>
            <a:off x="1732768" y="5617274"/>
            <a:ext cx="6096000" cy="646331"/>
          </a:xfrm>
          <a:prstGeom prst="rect">
            <a:avLst/>
          </a:prstGeom>
        </p:spPr>
        <p:txBody>
          <a:bodyPr>
            <a:spAutoFit/>
          </a:bodyPr>
          <a:lstStyle/>
          <a:p>
            <a:r>
              <a:rPr lang="en-US" dirty="0">
                <a:solidFill>
                  <a:srgbClr val="2D4964"/>
                </a:solidFill>
                <a:latin typeface="Times New Roman" panose="02020603050405020304" pitchFamily="18" charset="0"/>
                <a:cs typeface="Times New Roman" panose="02020603050405020304" pitchFamily="18" charset="0"/>
              </a:rPr>
              <a:t>• Back to Damascus </a:t>
            </a:r>
          </a:p>
          <a:p>
            <a:r>
              <a:rPr lang="en-US" dirty="0">
                <a:solidFill>
                  <a:srgbClr val="2D4964"/>
                </a:solidFill>
                <a:latin typeface="Times New Roman" panose="02020603050405020304" pitchFamily="18" charset="0"/>
                <a:cs typeface="Times New Roman" panose="02020603050405020304" pitchFamily="18" charset="0"/>
              </a:rPr>
              <a:t>Departure to Beirut</a:t>
            </a:r>
          </a:p>
        </p:txBody>
      </p:sp>
      <p:sp>
        <p:nvSpPr>
          <p:cNvPr id="15" name="مستطيل 14"/>
          <p:cNvSpPr/>
          <p:nvPr/>
        </p:nvSpPr>
        <p:spPr>
          <a:xfrm>
            <a:off x="1814187" y="1551219"/>
            <a:ext cx="5933161" cy="1754326"/>
          </a:xfrm>
          <a:prstGeom prst="rect">
            <a:avLst/>
          </a:prstGeom>
        </p:spPr>
        <p:txBody>
          <a:bodyPr wrap="square">
            <a:spAutoFit/>
          </a:bodyPr>
          <a:lstStyle/>
          <a:p>
            <a:r>
              <a:rPr lang="en-US" dirty="0" err="1" smtClean="0">
                <a:solidFill>
                  <a:srgbClr val="2D4964"/>
                </a:solidFill>
                <a:latin typeface="Times New Roman" panose="02020603050405020304" pitchFamily="18" charset="0"/>
                <a:cs typeface="Times New Roman" panose="02020603050405020304" pitchFamily="18" charset="0"/>
              </a:rPr>
              <a:t>Kanawat</a:t>
            </a:r>
            <a:r>
              <a:rPr lang="en-US" dirty="0" smtClean="0">
                <a:solidFill>
                  <a:srgbClr val="2D4964"/>
                </a:solidFill>
                <a:latin typeface="Times New Roman" panose="02020603050405020304" pitchFamily="18" charset="0"/>
                <a:cs typeface="Times New Roman" panose="02020603050405020304" pitchFamily="18" charset="0"/>
              </a:rPr>
              <a:t> :One </a:t>
            </a:r>
            <a:r>
              <a:rPr lang="en-US" dirty="0">
                <a:solidFill>
                  <a:srgbClr val="2D4964"/>
                </a:solidFill>
                <a:latin typeface="Times New Roman" panose="02020603050405020304" pitchFamily="18" charset="0"/>
                <a:cs typeface="Times New Roman" panose="02020603050405020304" pitchFamily="18" charset="0"/>
              </a:rPr>
              <a:t>of the oldest cities in the world has its monuments destroyed</a:t>
            </a:r>
          </a:p>
          <a:p>
            <a:r>
              <a:rPr lang="en-US" dirty="0">
                <a:solidFill>
                  <a:srgbClr val="2D4964"/>
                </a:solidFill>
                <a:latin typeface="Times New Roman" panose="02020603050405020304" pitchFamily="18" charset="0"/>
                <a:cs typeface="Times New Roman" panose="02020603050405020304" pitchFamily="18" charset="0"/>
              </a:rPr>
              <a:t>The Druze reconstructed it and it became a thriving </a:t>
            </a:r>
            <a:r>
              <a:rPr lang="en-US" dirty="0" smtClean="0">
                <a:solidFill>
                  <a:srgbClr val="2D4964"/>
                </a:solidFill>
                <a:latin typeface="Times New Roman" panose="02020603050405020304" pitchFamily="18" charset="0"/>
                <a:cs typeface="Times New Roman" panose="02020603050405020304" pitchFamily="18" charset="0"/>
              </a:rPr>
              <a:t>metropolis</a:t>
            </a:r>
            <a:endParaRPr lang="en-US" dirty="0">
              <a:solidFill>
                <a:srgbClr val="2D4964"/>
              </a:solidFill>
              <a:latin typeface="Times New Roman" panose="02020603050405020304" pitchFamily="18" charset="0"/>
              <a:cs typeface="Times New Roman" panose="02020603050405020304" pitchFamily="18" charset="0"/>
            </a:endParaRPr>
          </a:p>
          <a:p>
            <a:r>
              <a:rPr lang="en-US" dirty="0">
                <a:solidFill>
                  <a:srgbClr val="2D4964"/>
                </a:solidFill>
                <a:latin typeface="Times New Roman" panose="02020603050405020304" pitchFamily="18" charset="0"/>
                <a:cs typeface="Times New Roman" panose="02020603050405020304" pitchFamily="18" charset="0"/>
              </a:rPr>
              <a:t>Because of its importance, the Romans minted money in its name, but it disappeared</a:t>
            </a:r>
            <a:r>
              <a:rPr lang="ar-SY" dirty="0">
                <a:solidFill>
                  <a:srgbClr val="2D4964"/>
                </a:solidFill>
                <a:latin typeface="Times New Roman" panose="02020603050405020304" pitchFamily="18" charset="0"/>
                <a:cs typeface="Times New Roman" panose="02020603050405020304" pitchFamily="18" charset="0"/>
              </a:rPr>
              <a:t> </a:t>
            </a:r>
            <a:r>
              <a:rPr lang="en-US" dirty="0">
                <a:solidFill>
                  <a:srgbClr val="2D4964"/>
                </a:solidFill>
                <a:latin typeface="Times New Roman" panose="02020603050405020304" pitchFamily="18" charset="0"/>
                <a:cs typeface="Times New Roman" panose="02020603050405020304" pitchFamily="18" charset="0"/>
              </a:rPr>
              <a:t>After the Caliphate moved to Baghdad and trade routes were diverted from it</a:t>
            </a:r>
          </a:p>
        </p:txBody>
      </p:sp>
      <p:sp>
        <p:nvSpPr>
          <p:cNvPr id="16" name="Rectangle 2"/>
          <p:cNvSpPr>
            <a:spLocks noChangeArrowheads="1"/>
          </p:cNvSpPr>
          <p:nvPr/>
        </p:nvSpPr>
        <p:spPr bwMode="auto">
          <a:xfrm>
            <a:off x="0" y="-2232"/>
            <a:ext cx="65" cy="461665"/>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1F1F1F"/>
                </a:solidFill>
                <a:effectLst/>
                <a:latin typeface="Noto Naskh Arabic UI"/>
              </a:rPr>
              <a:t/>
            </a:r>
            <a:br>
              <a:rPr kumimoji="0" lang="en-US" sz="1200" b="0" i="0" u="none" strike="noStrike" cap="none" normalizeH="0" baseline="0" dirty="0" smtClean="0">
                <a:ln>
                  <a:noFill/>
                </a:ln>
                <a:solidFill>
                  <a:srgbClr val="1F1F1F"/>
                </a:solidFill>
                <a:effectLst/>
                <a:latin typeface="Noto Naskh Arabic UI"/>
              </a:rPr>
            </a:br>
            <a:endParaRPr kumimoji="0" lang="en-US" sz="1800" b="0" i="0" u="none" strike="noStrike" cap="none" normalizeH="0" baseline="0" dirty="0" smtClean="0">
              <a:ln>
                <a:noFill/>
              </a:ln>
              <a:solidFill>
                <a:schemeClr val="tx1"/>
              </a:solidFill>
              <a:effectLst/>
              <a:latin typeface="Arial" panose="020B0604020202020204" pitchFamily="34" charset="0"/>
            </a:endParaRPr>
          </a:p>
        </p:txBody>
      </p:sp>
      <p:pic>
        <p:nvPicPr>
          <p:cNvPr id="2050" name="Picture 2" descr="https://lh5.googleusercontent.com/p/AF1QipMPVsRw_88kyp2DaroDSggSR_qOXsFIYrfR4XBe=w540-h312-n-k-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4550" y="1384970"/>
            <a:ext cx="3394335" cy="19611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954060" y="4112368"/>
            <a:ext cx="5002060" cy="1072741"/>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7457" rIns="0" bIns="-17457"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dirty="0" err="1" smtClean="0">
                <a:solidFill>
                  <a:srgbClr val="2D4964"/>
                </a:solidFill>
                <a:latin typeface="Times New Roman" panose="02020603050405020304" pitchFamily="18" charset="0"/>
                <a:cs typeface="Times New Roman" panose="02020603050405020304" pitchFamily="18" charset="0"/>
              </a:rPr>
              <a:t>Sweida:is</a:t>
            </a:r>
            <a:r>
              <a:rPr lang="en-US" dirty="0" smtClean="0">
                <a:solidFill>
                  <a:srgbClr val="2D4964"/>
                </a:solidFill>
                <a:latin typeface="Times New Roman" panose="02020603050405020304" pitchFamily="18" charset="0"/>
                <a:cs typeface="Times New Roman" panose="02020603050405020304" pitchFamily="18" charset="0"/>
              </a:rPr>
              <a:t> </a:t>
            </a:r>
            <a:r>
              <a:rPr lang="en-US" dirty="0">
                <a:solidFill>
                  <a:srgbClr val="2D4964"/>
                </a:solidFill>
                <a:latin typeface="Times New Roman" panose="02020603050405020304" pitchFamily="18" charset="0"/>
                <a:cs typeface="Times New Roman" panose="02020603050405020304" pitchFamily="18" charset="0"/>
              </a:rPr>
              <a:t>an important historical symbol of resistance and revolutions in the region. The majority of its population consists of the Druze community, where the Druze constitute about 90% of the population. </a:t>
            </a:r>
          </a:p>
        </p:txBody>
      </p:sp>
      <p:pic>
        <p:nvPicPr>
          <p:cNvPr id="2053" name="Picture 5" descr="السويداء - ‎السويداء‎ added a new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5639" y="3478625"/>
            <a:ext cx="2784980" cy="2784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03595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529576" y="3438393"/>
            <a:ext cx="560881" cy="512108"/>
          </a:xfrm>
          <a:prstGeom prst="rect">
            <a:avLst/>
          </a:prstGeom>
        </p:spPr>
      </p:pic>
      <p:sp>
        <p:nvSpPr>
          <p:cNvPr id="3" name="مستطيل 2"/>
          <p:cNvSpPr/>
          <p:nvPr/>
        </p:nvSpPr>
        <p:spPr>
          <a:xfrm>
            <a:off x="3234102" y="1004136"/>
            <a:ext cx="4832659" cy="461665"/>
          </a:xfrm>
          <a:prstGeom prst="rect">
            <a:avLst/>
          </a:prstGeom>
          <a:solidFill>
            <a:srgbClr val="696B80"/>
          </a:solidFill>
          <a:ln>
            <a:solidFill>
              <a:srgbClr val="696B80"/>
            </a:solidFill>
          </a:ln>
        </p:spPr>
        <p:txBody>
          <a:bodyPr wrap="square">
            <a:spAutoFit/>
          </a:bodyPr>
          <a:lstStyle/>
          <a:p>
            <a:r>
              <a:rPr lang="en-US" sz="2400" b="1" spc="50" dirty="0">
                <a:ln w="0"/>
                <a:effectLst>
                  <a:innerShdw blurRad="63500" dist="50800" dir="13500000">
                    <a:srgbClr val="000000">
                      <a:alpha val="50000"/>
                    </a:srgbClr>
                  </a:innerShdw>
                </a:effectLst>
              </a:rPr>
              <a:t>Day </a:t>
            </a:r>
            <a:r>
              <a:rPr lang="en-US" sz="2400" b="1" spc="50" dirty="0" smtClean="0">
                <a:ln w="0"/>
                <a:effectLst>
                  <a:innerShdw blurRad="63500" dist="50800" dir="13500000">
                    <a:srgbClr val="000000">
                      <a:alpha val="50000"/>
                    </a:srgbClr>
                  </a:innerShdw>
                </a:effectLst>
              </a:rPr>
              <a:t>8: Damascus- Departure </a:t>
            </a:r>
            <a:endParaRPr lang="en-US" sz="2400" b="1" spc="50" dirty="0">
              <a:ln w="0"/>
              <a:effectLst>
                <a:innerShdw blurRad="63500" dist="50800" dir="13500000">
                  <a:srgbClr val="000000">
                    <a:alpha val="50000"/>
                  </a:srgbClr>
                </a:innerShdw>
              </a:effectLst>
            </a:endParaRPr>
          </a:p>
        </p:txBody>
      </p:sp>
      <p:sp>
        <p:nvSpPr>
          <p:cNvPr id="11" name="مستطيل 10"/>
          <p:cNvSpPr/>
          <p:nvPr/>
        </p:nvSpPr>
        <p:spPr>
          <a:xfrm>
            <a:off x="2354046" y="3305245"/>
            <a:ext cx="4409162" cy="1015663"/>
          </a:xfrm>
          <a:prstGeom prst="rect">
            <a:avLst/>
          </a:prstGeom>
        </p:spPr>
        <p:txBody>
          <a:bodyPr wrap="square">
            <a:spAutoFit/>
          </a:bodyPr>
          <a:lstStyle/>
          <a:p>
            <a:r>
              <a:rPr lang="en-US" sz="2000" i="1" u="sng" dirty="0">
                <a:solidFill>
                  <a:srgbClr val="2D4964"/>
                </a:solidFill>
                <a:latin typeface="Times New Roman" panose="02020603050405020304" pitchFamily="18" charset="0"/>
                <a:cs typeface="Times New Roman" panose="02020603050405020304" pitchFamily="18" charset="0"/>
              </a:rPr>
              <a:t>Breakfast at the hotel</a:t>
            </a:r>
            <a:r>
              <a:rPr lang="en-US" sz="2000" u="sng" dirty="0">
                <a:solidFill>
                  <a:srgbClr val="2D4964"/>
                </a:solidFill>
                <a:latin typeface="Times New Roman" panose="02020603050405020304" pitchFamily="18" charset="0"/>
                <a:cs typeface="Times New Roman" panose="02020603050405020304" pitchFamily="18" charset="0"/>
              </a:rPr>
              <a:t> .</a:t>
            </a:r>
          </a:p>
          <a:p>
            <a:r>
              <a:rPr lang="en-US" sz="2000" dirty="0">
                <a:solidFill>
                  <a:srgbClr val="2D4964"/>
                </a:solidFill>
                <a:latin typeface="Times New Roman" panose="02020603050405020304" pitchFamily="18" charset="0"/>
                <a:cs typeface="Times New Roman" panose="02020603050405020304" pitchFamily="18" charset="0"/>
              </a:rPr>
              <a:t>Transfer to </a:t>
            </a:r>
            <a:r>
              <a:rPr lang="en-US" sz="2000" dirty="0" smtClean="0">
                <a:solidFill>
                  <a:srgbClr val="2D4964"/>
                </a:solidFill>
                <a:latin typeface="Times New Roman" panose="02020603050405020304" pitchFamily="18" charset="0"/>
                <a:cs typeface="Times New Roman" panose="02020603050405020304" pitchFamily="18" charset="0"/>
              </a:rPr>
              <a:t>Damascus airport according the schedule flight  </a:t>
            </a:r>
            <a:endParaRPr lang="en-US" sz="2000" b="0" i="0" dirty="0">
              <a:solidFill>
                <a:srgbClr val="2D4964"/>
              </a:solidFill>
              <a:effectLst/>
              <a:latin typeface="Times New Roman" panose="02020603050405020304" pitchFamily="18" charset="0"/>
              <a:cs typeface="Times New Roman" panose="02020603050405020304" pitchFamily="18" charset="0"/>
            </a:endParaRPr>
          </a:p>
        </p:txBody>
      </p:sp>
      <p:pic>
        <p:nvPicPr>
          <p:cNvPr id="2" name="صورة 1"/>
          <p:cNvPicPr>
            <a:picLocks noChangeAspect="1"/>
          </p:cNvPicPr>
          <p:nvPr/>
        </p:nvPicPr>
        <p:blipFill>
          <a:blip r:embed="rId3"/>
          <a:stretch>
            <a:fillRect/>
          </a:stretch>
        </p:blipFill>
        <p:spPr>
          <a:xfrm>
            <a:off x="7189940" y="1825861"/>
            <a:ext cx="3342148" cy="3775489"/>
          </a:xfrm>
          <a:prstGeom prst="rect">
            <a:avLst/>
          </a:prstGeom>
        </p:spPr>
      </p:pic>
    </p:spTree>
    <p:extLst>
      <p:ext uri="{BB962C8B-B14F-4D97-AF65-F5344CB8AC3E}">
        <p14:creationId xmlns:p14="http://schemas.microsoft.com/office/powerpoint/2010/main" val="2658495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529576" y="3438393"/>
            <a:ext cx="560881" cy="512108"/>
          </a:xfrm>
          <a:prstGeom prst="rect">
            <a:avLst/>
          </a:prstGeom>
        </p:spPr>
      </p:pic>
      <p:sp>
        <p:nvSpPr>
          <p:cNvPr id="8" name="مستطيل 7"/>
          <p:cNvSpPr/>
          <p:nvPr/>
        </p:nvSpPr>
        <p:spPr>
          <a:xfrm>
            <a:off x="1970760" y="1893931"/>
            <a:ext cx="9214981" cy="3088923"/>
          </a:xfrm>
          <a:prstGeom prst="rect">
            <a:avLst/>
          </a:prstGeom>
        </p:spPr>
        <p:txBody>
          <a:bodyPr wrap="square">
            <a:spAutoFit/>
          </a:bodyPr>
          <a:lstStyle/>
          <a:p>
            <a:pPr marL="285750" indent="-285750">
              <a:lnSpc>
                <a:spcPct val="107000"/>
              </a:lnSpc>
              <a:buFont typeface="Wingdings" panose="05000000000000000000" pitchFamily="2" charset="2"/>
              <a:buChar char="§"/>
            </a:pPr>
            <a:r>
              <a:rPr lang="en-US" sz="2000" b="1" u="sng" dirty="0">
                <a:solidFill>
                  <a:srgbClr val="2D4964"/>
                </a:solidFill>
                <a:latin typeface="Times New Roman" panose="02020603050405020304" pitchFamily="18" charset="0"/>
                <a:ea typeface="Times New Roman" panose="02020603050405020304" pitchFamily="18" charset="0"/>
                <a:cs typeface="Arial" panose="020B0604020202020204" pitchFamily="34" charset="0"/>
              </a:rPr>
              <a:t>Itinerary </a:t>
            </a:r>
          </a:p>
          <a:p>
            <a:pPr marL="285750" indent="-285750">
              <a:lnSpc>
                <a:spcPct val="107000"/>
              </a:lnSpc>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Arial" panose="020B0604020202020204" pitchFamily="34" charset="0"/>
              </a:rPr>
              <a:t>Day 1: Arrival to Damascus airport- Meet the guide </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to achieve </a:t>
            </a:r>
            <a:r>
              <a:rPr lang="en-US" dirty="0">
                <a:solidFill>
                  <a:srgbClr val="2D4964"/>
                </a:solidFill>
                <a:latin typeface="Times New Roman" panose="02020603050405020304" pitchFamily="18" charset="0"/>
                <a:ea typeface="Times New Roman" panose="02020603050405020304" pitchFamily="18" charset="0"/>
                <a:cs typeface="Arial" panose="020B0604020202020204" pitchFamily="34" charset="0"/>
              </a:rPr>
              <a:t>all process-continuation to Damascus-O/</a:t>
            </a:r>
            <a:r>
              <a:rPr lang="ar-SY" dirty="0">
                <a:solidFill>
                  <a:srgbClr val="2D4964"/>
                </a:solidFill>
                <a:latin typeface="Times New Roman" panose="02020603050405020304" pitchFamily="18" charset="0"/>
                <a:ea typeface="Times New Roman" panose="02020603050405020304" pitchFamily="18" charset="0"/>
                <a:cs typeface="Arial" panose="020B0604020202020204" pitchFamily="34" charset="0"/>
              </a:rPr>
              <a:t> </a:t>
            </a:r>
            <a:r>
              <a:rPr lang="en-US" dirty="0">
                <a:solidFill>
                  <a:srgbClr val="2D4964"/>
                </a:solidFill>
                <a:latin typeface="Times New Roman" panose="02020603050405020304" pitchFamily="18" charset="0"/>
                <a:ea typeface="Times New Roman" panose="02020603050405020304" pitchFamily="18" charset="0"/>
                <a:cs typeface="Arial" panose="020B0604020202020204" pitchFamily="34" charset="0"/>
              </a:rPr>
              <a:t>N.</a:t>
            </a:r>
            <a:endParaRPr lang="en-US" dirty="0">
              <a:solidFill>
                <a:srgbClr val="2D4964"/>
              </a:solidFill>
              <a:ea typeface="Calibri" panose="020F0502020204030204" pitchFamily="34" charset="0"/>
              <a:cs typeface="Arial" panose="020B0604020202020204" pitchFamily="34" charset="0"/>
            </a:endParaRPr>
          </a:p>
          <a:p>
            <a:pPr marL="285750" indent="-285750">
              <a:lnSpc>
                <a:spcPct val="107000"/>
              </a:lnSpc>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Arial" panose="020B0604020202020204" pitchFamily="34" charset="0"/>
              </a:rPr>
              <a:t>Day </a:t>
            </a:r>
            <a:r>
              <a:rPr lang="en-US" dirty="0">
                <a:solidFill>
                  <a:srgbClr val="2D4964"/>
                </a:solidFill>
                <a:latin typeface="Times New Roman" panose="02020603050405020304" pitchFamily="18" charset="0"/>
                <a:ea typeface="Times New Roman" panose="02020603050405020304" pitchFamily="18" charset="0"/>
              </a:rPr>
              <a:t>2</a:t>
            </a:r>
            <a:r>
              <a:rPr lang="en-US" dirty="0">
                <a:solidFill>
                  <a:srgbClr val="2D4964"/>
                </a:solidFill>
                <a:latin typeface="Times New Roman" panose="02020603050405020304" pitchFamily="18" charset="0"/>
                <a:ea typeface="Times New Roman" panose="02020603050405020304" pitchFamily="18" charset="0"/>
                <a:cs typeface="Arial" panose="020B0604020202020204" pitchFamily="34" charset="0"/>
              </a:rPr>
              <a:t>: </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Damascus- (Old city-</a:t>
            </a:r>
            <a:r>
              <a:rPr lang="en-US" dirty="0" err="1"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Joubar</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a:t>
            </a:r>
            <a:r>
              <a:rPr lang="en-US" dirty="0" err="1"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Zamaka</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 </a:t>
            </a:r>
            <a:r>
              <a:rPr lang="en-US" dirty="0" err="1"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Erbin</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)O/N</a:t>
            </a:r>
            <a:endParaRPr lang="en-US" dirty="0">
              <a:solidFill>
                <a:srgbClr val="2D4964"/>
              </a:solidFill>
              <a:latin typeface="Times New Roman" panose="02020603050405020304" pitchFamily="18" charset="0"/>
              <a:ea typeface="Times New Roman" panose="02020603050405020304" pitchFamily="18" charset="0"/>
              <a:cs typeface="Arial" panose="020B0604020202020204" pitchFamily="34" charset="0"/>
            </a:endParaRPr>
          </a:p>
          <a:p>
            <a:pPr marL="285750" indent="-285750">
              <a:lnSpc>
                <a:spcPct val="107000"/>
              </a:lnSpc>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Arial" panose="020B0604020202020204" pitchFamily="34" charset="0"/>
              </a:rPr>
              <a:t>Day </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3:Damascus-Sednaya prison (depend on permission)</a:t>
            </a:r>
            <a:r>
              <a:rPr lang="en-US" dirty="0" err="1"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Idlib</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-Dead cities--Aleppo-O/N</a:t>
            </a:r>
            <a:endParaRPr lang="en-US" dirty="0">
              <a:solidFill>
                <a:srgbClr val="2D4964"/>
              </a:solidFill>
              <a:ea typeface="Calibri" panose="020F0502020204030204" pitchFamily="34" charset="0"/>
              <a:cs typeface="Arial" panose="020B0604020202020204" pitchFamily="34" charset="0"/>
            </a:endParaRPr>
          </a:p>
          <a:p>
            <a:pPr marL="285750" indent="-285750">
              <a:lnSpc>
                <a:spcPct val="107000"/>
              </a:lnSpc>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Arial" panose="020B0604020202020204" pitchFamily="34" charset="0"/>
              </a:rPr>
              <a:t>Day </a:t>
            </a:r>
            <a:r>
              <a:rPr lang="en-US" dirty="0" smtClean="0">
                <a:solidFill>
                  <a:srgbClr val="2D4964"/>
                </a:solidFill>
                <a:latin typeface="Times New Roman" panose="02020603050405020304" pitchFamily="18" charset="0"/>
                <a:ea typeface="Times New Roman" panose="02020603050405020304" pitchFamily="18" charset="0"/>
              </a:rPr>
              <a:t>4</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:Aleppo–O/N</a:t>
            </a:r>
            <a:endParaRPr lang="en-US" dirty="0">
              <a:solidFill>
                <a:srgbClr val="2D4964"/>
              </a:solidFill>
              <a:ea typeface="Calibri" panose="020F0502020204030204" pitchFamily="34" charset="0"/>
              <a:cs typeface="Arial" panose="020B0604020202020204" pitchFamily="34" charset="0"/>
            </a:endParaRPr>
          </a:p>
          <a:p>
            <a:pPr marL="285750" indent="-285750">
              <a:lnSpc>
                <a:spcPct val="107000"/>
              </a:lnSpc>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Arial" panose="020B0604020202020204" pitchFamily="34" charset="0"/>
              </a:rPr>
              <a:t>Day 5 : </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Aleppo-</a:t>
            </a:r>
            <a:r>
              <a:rPr lang="en-US" dirty="0" err="1"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Raqqa</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 </a:t>
            </a:r>
            <a:r>
              <a:rPr lang="en-US" dirty="0" err="1"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Deir</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 </a:t>
            </a:r>
            <a:r>
              <a:rPr lang="en-US" dirty="0" err="1"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Ezzor</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-O/N</a:t>
            </a:r>
          </a:p>
          <a:p>
            <a:pPr marL="285750" indent="-285750">
              <a:lnSpc>
                <a:spcPct val="107000"/>
              </a:lnSpc>
              <a:buFont typeface="Wingdings" panose="05000000000000000000" pitchFamily="2" charset="2"/>
              <a:buChar char="§"/>
            </a:pP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Day </a:t>
            </a:r>
            <a:r>
              <a:rPr lang="en-US" dirty="0">
                <a:solidFill>
                  <a:srgbClr val="2D4964"/>
                </a:solidFill>
                <a:latin typeface="Times New Roman" panose="02020603050405020304" pitchFamily="18" charset="0"/>
                <a:ea typeface="Times New Roman" panose="02020603050405020304" pitchFamily="18" charset="0"/>
                <a:cs typeface="Arial" panose="020B0604020202020204" pitchFamily="34" charset="0"/>
              </a:rPr>
              <a:t>6 </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a:t>
            </a:r>
            <a:r>
              <a:rPr lang="en-US" dirty="0" err="1"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deir</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 </a:t>
            </a:r>
            <a:r>
              <a:rPr lang="en-US" dirty="0" err="1"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Ezzor</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-Palmyra-Damascus-O/N</a:t>
            </a:r>
          </a:p>
          <a:p>
            <a:pPr marL="285750" indent="-285750">
              <a:lnSpc>
                <a:spcPct val="107000"/>
              </a:lnSpc>
              <a:buFont typeface="Wingdings" panose="05000000000000000000" pitchFamily="2" charset="2"/>
              <a:buChar char="§"/>
            </a:pP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Day 7: Damascus-Bosra-</a:t>
            </a:r>
            <a:r>
              <a:rPr lang="en-US" dirty="0" err="1"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Shahba</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a:t>
            </a:r>
            <a:r>
              <a:rPr lang="en-US" dirty="0" err="1"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Kanawat</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a:t>
            </a:r>
            <a:r>
              <a:rPr lang="en-US" dirty="0" err="1"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Sweida</a:t>
            </a: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-Damascus-O/N</a:t>
            </a:r>
          </a:p>
          <a:p>
            <a:pPr marL="285750" indent="-285750">
              <a:lnSpc>
                <a:spcPct val="107000"/>
              </a:lnSpc>
              <a:buFont typeface="Wingdings" panose="05000000000000000000" pitchFamily="2" charset="2"/>
              <a:buChar char="§"/>
            </a:pPr>
            <a:r>
              <a:rPr lang="en-US" dirty="0" smtClean="0">
                <a:solidFill>
                  <a:srgbClr val="2D4964"/>
                </a:solidFill>
                <a:latin typeface="Times New Roman" panose="02020603050405020304" pitchFamily="18" charset="0"/>
                <a:ea typeface="Times New Roman" panose="02020603050405020304" pitchFamily="18" charset="0"/>
                <a:cs typeface="Arial" panose="020B0604020202020204" pitchFamily="34" charset="0"/>
              </a:rPr>
              <a:t>Day 8 : Departure</a:t>
            </a:r>
            <a:endParaRPr lang="en-US" dirty="0">
              <a:solidFill>
                <a:srgbClr val="2D4964"/>
              </a:solidFill>
              <a:latin typeface="Times New Roman" panose="02020603050405020304" pitchFamily="18"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895619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529576" y="3438393"/>
            <a:ext cx="560881" cy="512108"/>
          </a:xfrm>
          <a:prstGeom prst="rect">
            <a:avLst/>
          </a:prstGeom>
        </p:spPr>
      </p:pic>
      <p:sp>
        <p:nvSpPr>
          <p:cNvPr id="4" name="مستطيل 3"/>
          <p:cNvSpPr/>
          <p:nvPr/>
        </p:nvSpPr>
        <p:spPr>
          <a:xfrm>
            <a:off x="1954059" y="954278"/>
            <a:ext cx="9031267" cy="5229317"/>
          </a:xfrm>
          <a:prstGeom prst="rect">
            <a:avLst/>
          </a:prstGeom>
        </p:spPr>
        <p:txBody>
          <a:bodyPr wrap="square">
            <a:spAutoFit/>
          </a:bodyPr>
          <a:lstStyle/>
          <a:p>
            <a:pPr>
              <a:lnSpc>
                <a:spcPct val="107000"/>
              </a:lnSpc>
              <a:spcAft>
                <a:spcPts val="0"/>
              </a:spcAft>
            </a:pPr>
            <a:r>
              <a:rPr lang="en-US" b="1" u="sng"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The  price includes:</a:t>
            </a:r>
            <a:endParaRPr lang="en-US" b="1"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Accommodation in the hotel mentioned above or similar.</a:t>
            </a:r>
            <a:endParaRPr lang="en-US"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Breakfast.</a:t>
            </a:r>
            <a:endParaRPr lang="en-US"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2 Transfers </a:t>
            </a:r>
            <a:r>
              <a:rPr lang="en-US" dirty="0" smtClean="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(Damascus airport– </a:t>
            </a:r>
            <a:r>
              <a:rPr lang="en-US"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Damascus / Damascus – </a:t>
            </a:r>
            <a:r>
              <a:rPr lang="en-US" dirty="0" smtClean="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Damascus airport) </a:t>
            </a:r>
            <a:endParaRPr lang="en-US"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Transport by tourist A/C vehicles .</a:t>
            </a:r>
            <a:endParaRPr lang="en-US"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US" dirty="0" smtClean="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Guide </a:t>
            </a:r>
            <a:r>
              <a:rPr lang="en-US"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English speaking.</a:t>
            </a:r>
            <a:endParaRPr lang="en-US"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Approvals for visit and visa.</a:t>
            </a:r>
            <a:endParaRPr lang="en-US"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Entrance fees for all sites in Syria</a:t>
            </a:r>
            <a:r>
              <a:rPr lang="en-US" dirty="0" smtClean="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nSpc>
                <a:spcPct val="107000"/>
              </a:lnSpc>
              <a:spcAft>
                <a:spcPts val="0"/>
              </a:spcAft>
              <a:buFont typeface="Wingdings" panose="05000000000000000000" pitchFamily="2" charset="2"/>
              <a:buChar char=""/>
            </a:pPr>
            <a:r>
              <a:rPr lang="en-US" dirty="0" smtClean="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1 free of charge in Twin room </a:t>
            </a:r>
            <a:endParaRPr lang="en-US"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Departure tax.</a:t>
            </a:r>
            <a:endParaRPr lang="ar-SY" dirty="0">
              <a:solidFill>
                <a:srgbClr val="2D4964"/>
              </a:solidFill>
              <a:latin typeface="Times New Roman" panose="02020603050405020304" pitchFamily="18" charset="0"/>
              <a:ea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Assistance 24/24 on mobile phone, in Syria (+963988 265 319 ).</a:t>
            </a:r>
            <a:endParaRPr lang="en-US"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600"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b="1" u="sng"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The price does not include:</a:t>
            </a:r>
            <a:endParaRPr lang="en-US" b="1"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fr-FR"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Drinks.</a:t>
            </a:r>
            <a:endParaRPr lang="en-US"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fr-FR"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Lunch</a:t>
            </a:r>
            <a:endParaRPr lang="en-US"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fr-FR"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Diner</a:t>
            </a:r>
            <a:endParaRPr lang="en-US"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en-US"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Cost of visa in Syrian borders </a:t>
            </a:r>
          </a:p>
          <a:p>
            <a:pPr marL="342900" lvl="0" indent="-342900">
              <a:lnSpc>
                <a:spcPct val="107000"/>
              </a:lnSpc>
              <a:spcAft>
                <a:spcPts val="0"/>
              </a:spcAft>
              <a:buFont typeface="Wingdings" panose="05000000000000000000" pitchFamily="2" charset="2"/>
              <a:buChar char=""/>
            </a:pPr>
            <a:r>
              <a:rPr lang="fr-FR" dirty="0" err="1">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Personal</a:t>
            </a:r>
            <a:r>
              <a:rPr lang="fr-FR"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 </a:t>
            </a:r>
            <a:r>
              <a:rPr lang="fr-FR" dirty="0" err="1">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expenses</a:t>
            </a:r>
            <a:r>
              <a:rPr lang="fr-FR" dirty="0">
                <a:solidFill>
                  <a:srgbClr val="2D4964"/>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dirty="0">
              <a:solidFill>
                <a:srgbClr val="2D4964"/>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10537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p:cNvSpPr/>
          <p:nvPr/>
        </p:nvSpPr>
        <p:spPr>
          <a:xfrm>
            <a:off x="5066520" y="3651927"/>
            <a:ext cx="3072297" cy="1323439"/>
          </a:xfrm>
          <a:prstGeom prst="rect">
            <a:avLst/>
          </a:prstGeom>
        </p:spPr>
        <p:txBody>
          <a:bodyPr wrap="square">
            <a:spAutoFit/>
          </a:bodyPr>
          <a:lstStyle/>
          <a:p>
            <a:pPr algn="ctr"/>
            <a:r>
              <a:rPr lang="en-US" sz="1600" b="1" i="1" u="sng" dirty="0">
                <a:solidFill>
                  <a:srgbClr val="2D4964"/>
                </a:solidFill>
                <a:latin typeface="Times New Roman" panose="02020603050405020304" pitchFamily="18" charset="0"/>
                <a:cs typeface="Times New Roman" panose="02020603050405020304" pitchFamily="18" charset="0"/>
              </a:rPr>
              <a:t>Souk Al-</a:t>
            </a:r>
            <a:r>
              <a:rPr lang="en-US" sz="1600" b="1" i="1" u="sng" dirty="0" err="1">
                <a:solidFill>
                  <a:srgbClr val="2D4964"/>
                </a:solidFill>
                <a:latin typeface="Times New Roman" panose="02020603050405020304" pitchFamily="18" charset="0"/>
                <a:cs typeface="Times New Roman" panose="02020603050405020304" pitchFamily="18" charset="0"/>
              </a:rPr>
              <a:t>Hamidiye</a:t>
            </a:r>
            <a:r>
              <a:rPr lang="en-US" sz="1600" b="1" i="1" dirty="0">
                <a:solidFill>
                  <a:srgbClr val="2D4964"/>
                </a:solidFill>
                <a:latin typeface="Times New Roman" panose="02020603050405020304" pitchFamily="18" charset="0"/>
                <a:cs typeface="Times New Roman" panose="02020603050405020304" pitchFamily="18" charset="0"/>
              </a:rPr>
              <a:t> </a:t>
            </a:r>
            <a:r>
              <a:rPr lang="en-US" sz="1600" i="1" dirty="0">
                <a:solidFill>
                  <a:srgbClr val="2D4964"/>
                </a:solidFill>
                <a:latin typeface="Times New Roman" panose="02020603050405020304" pitchFamily="18" charset="0"/>
                <a:cs typeface="Times New Roman" panose="02020603050405020304" pitchFamily="18" charset="0"/>
              </a:rPr>
              <a:t>: </a:t>
            </a:r>
            <a:r>
              <a:rPr lang="en-US" sz="1600" dirty="0">
                <a:solidFill>
                  <a:srgbClr val="2D4964"/>
                </a:solidFill>
                <a:latin typeface="Times New Roman" panose="02020603050405020304" pitchFamily="18" charset="0"/>
                <a:cs typeface="Times New Roman" panose="02020603050405020304" pitchFamily="18" charset="0"/>
              </a:rPr>
              <a:t>The most beautiful souk of Damascus. Its shops display all sorts of goods, especially clothes, fabrics, pastries and handicrafts</a:t>
            </a:r>
            <a:r>
              <a:rPr lang="en-US" sz="1600" b="1" dirty="0">
                <a:solidFill>
                  <a:schemeClr val="tx2">
                    <a:lumMod val="50000"/>
                  </a:schemeClr>
                </a:solidFill>
                <a:latin typeface="Times New Roman" panose="02020603050405020304" pitchFamily="18" charset="0"/>
                <a:cs typeface="Times New Roman" panose="02020603050405020304" pitchFamily="18" charset="0"/>
              </a:rPr>
              <a:t>.</a:t>
            </a:r>
          </a:p>
        </p:txBody>
      </p:sp>
      <p:sp>
        <p:nvSpPr>
          <p:cNvPr id="9" name="مستطيل 8"/>
          <p:cNvSpPr/>
          <p:nvPr/>
        </p:nvSpPr>
        <p:spPr>
          <a:xfrm>
            <a:off x="8787852" y="2302151"/>
            <a:ext cx="2874327" cy="1569660"/>
          </a:xfrm>
          <a:prstGeom prst="rect">
            <a:avLst/>
          </a:prstGeom>
        </p:spPr>
        <p:txBody>
          <a:bodyPr wrap="square">
            <a:spAutoFit/>
          </a:bodyPr>
          <a:lstStyle/>
          <a:p>
            <a:pPr algn="ctr"/>
            <a:r>
              <a:rPr lang="en-US" sz="1600" b="1" i="1" u="sng" dirty="0">
                <a:solidFill>
                  <a:srgbClr val="2D4964"/>
                </a:solidFill>
                <a:latin typeface="Times New Roman" panose="02020603050405020304" pitchFamily="18" charset="0"/>
                <a:cs typeface="Times New Roman" panose="02020603050405020304" pitchFamily="18" charset="0"/>
              </a:rPr>
              <a:t>The </a:t>
            </a:r>
            <a:r>
              <a:rPr lang="en-US" sz="1600" b="1" i="1" u="sng" dirty="0" smtClean="0">
                <a:solidFill>
                  <a:srgbClr val="2D4964"/>
                </a:solidFill>
                <a:latin typeface="Times New Roman" panose="02020603050405020304" pitchFamily="18" charset="0"/>
                <a:cs typeface="Times New Roman" panose="02020603050405020304" pitchFamily="18" charset="0"/>
              </a:rPr>
              <a:t>Umayyad</a:t>
            </a:r>
            <a:r>
              <a:rPr lang="en-US" sz="1600" b="1" i="1" u="sng" dirty="0">
                <a:solidFill>
                  <a:srgbClr val="2D4964"/>
                </a:solidFill>
                <a:latin typeface="Times New Roman" panose="02020603050405020304" pitchFamily="18" charset="0"/>
                <a:cs typeface="Times New Roman" panose="02020603050405020304" pitchFamily="18" charset="0"/>
              </a:rPr>
              <a:t> Mosque </a:t>
            </a:r>
            <a:r>
              <a:rPr lang="en-US" sz="1600" b="1" i="1" u="sng" dirty="0" smtClean="0">
                <a:solidFill>
                  <a:srgbClr val="2D4964"/>
                </a:solidFill>
                <a:latin typeface="Times New Roman" panose="02020603050405020304" pitchFamily="18" charset="0"/>
                <a:cs typeface="Times New Roman" panose="02020603050405020304" pitchFamily="18" charset="0"/>
              </a:rPr>
              <a:t>:</a:t>
            </a:r>
          </a:p>
          <a:p>
            <a:pPr algn="ctr"/>
            <a:r>
              <a:rPr lang="en-US" sz="1600" dirty="0">
                <a:solidFill>
                  <a:srgbClr val="2D4964"/>
                </a:solidFill>
                <a:latin typeface="Times New Roman" panose="02020603050405020304" pitchFamily="18" charset="0"/>
                <a:cs typeface="Times New Roman" panose="02020603050405020304" pitchFamily="18" charset="0"/>
              </a:rPr>
              <a:t> Located </a:t>
            </a:r>
            <a:r>
              <a:rPr lang="en-US" sz="1600" dirty="0" smtClean="0">
                <a:solidFill>
                  <a:srgbClr val="2D4964"/>
                </a:solidFill>
                <a:latin typeface="Times New Roman" panose="02020603050405020304" pitchFamily="18" charset="0"/>
                <a:cs typeface="Times New Roman" panose="02020603050405020304" pitchFamily="18" charset="0"/>
              </a:rPr>
              <a:t>in the heart of the Medina, the mosque is distinguished by its prayer room, its courtyard and its walls covered with mosaics.</a:t>
            </a:r>
            <a:endParaRPr lang="en-US" sz="1600" b="0" i="0" dirty="0">
              <a:solidFill>
                <a:srgbClr val="2D4964"/>
              </a:solidFill>
              <a:effectLst/>
              <a:latin typeface="Times New Roman" panose="02020603050405020304" pitchFamily="18" charset="0"/>
              <a:cs typeface="Times New Roman" panose="02020603050405020304" pitchFamily="18" charset="0"/>
            </a:endParaRPr>
          </a:p>
        </p:txBody>
      </p:sp>
      <p:pic>
        <p:nvPicPr>
          <p:cNvPr id="11" name="صورة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59852" y="3874210"/>
            <a:ext cx="2702327" cy="2202312"/>
          </a:xfrm>
          <a:prstGeom prst="rect">
            <a:avLst/>
          </a:prstGeom>
          <a:ln>
            <a:noFill/>
          </a:ln>
          <a:effectLst>
            <a:softEdge rad="112500"/>
          </a:effectLst>
        </p:spPr>
      </p:pic>
      <p:pic>
        <p:nvPicPr>
          <p:cNvPr id="13" name="صورة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399" y="2590951"/>
            <a:ext cx="2541121" cy="2719099"/>
          </a:xfrm>
          <a:prstGeom prst="rect">
            <a:avLst/>
          </a:prstGeom>
        </p:spPr>
      </p:pic>
      <p:sp>
        <p:nvSpPr>
          <p:cNvPr id="14" name="مستطيل 13"/>
          <p:cNvSpPr/>
          <p:nvPr/>
        </p:nvSpPr>
        <p:spPr>
          <a:xfrm>
            <a:off x="2525400" y="606312"/>
            <a:ext cx="4414020" cy="461665"/>
          </a:xfrm>
          <a:prstGeom prst="rect">
            <a:avLst/>
          </a:prstGeom>
          <a:solidFill>
            <a:srgbClr val="696B80"/>
          </a:solidFill>
          <a:ln>
            <a:solidFill>
              <a:srgbClr val="696B80"/>
            </a:solidFill>
          </a:ln>
        </p:spPr>
        <p:txBody>
          <a:bodyPr wrap="square">
            <a:spAutoFit/>
          </a:bodyPr>
          <a:lstStyle/>
          <a:p>
            <a:r>
              <a:rPr lang="en-US" sz="2400" b="1" spc="50" dirty="0">
                <a:ln w="0"/>
                <a:effectLst>
                  <a:innerShdw blurRad="63500" dist="50800" dir="13500000">
                    <a:srgbClr val="000000">
                      <a:alpha val="50000"/>
                    </a:srgbClr>
                  </a:innerShdw>
                </a:effectLst>
              </a:rPr>
              <a:t>Day </a:t>
            </a:r>
            <a:r>
              <a:rPr lang="en-US" sz="2400" b="1" spc="50" dirty="0" smtClean="0">
                <a:ln w="0"/>
                <a:effectLst>
                  <a:innerShdw blurRad="63500" dist="50800" dir="13500000">
                    <a:srgbClr val="000000">
                      <a:alpha val="50000"/>
                    </a:srgbClr>
                  </a:innerShdw>
                </a:effectLst>
              </a:rPr>
              <a:t>2: Damascus city </a:t>
            </a:r>
            <a:r>
              <a:rPr lang="en-US" sz="2400" b="1" spc="50" dirty="0" smtClean="0">
                <a:ln w="0"/>
                <a:effectLst>
                  <a:innerShdw blurRad="63500" dist="50800" dir="13500000">
                    <a:srgbClr val="000000">
                      <a:alpha val="50000"/>
                    </a:srgbClr>
                  </a:innerShdw>
                </a:effectLst>
              </a:rPr>
              <a:t>tour</a:t>
            </a:r>
            <a:endParaRPr lang="en-US" sz="2400" b="1" spc="50" dirty="0">
              <a:ln w="0"/>
              <a:effectLst>
                <a:innerShdw blurRad="63500" dist="50800" dir="13500000">
                  <a:srgbClr val="000000">
                    <a:alpha val="50000"/>
                  </a:srgbClr>
                </a:innerShdw>
              </a:effectLst>
            </a:endParaRPr>
          </a:p>
        </p:txBody>
      </p:sp>
      <p:sp>
        <p:nvSpPr>
          <p:cNvPr id="15" name="مربع نص 1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16" name="صورة 15"/>
          <p:cNvPicPr>
            <a:picLocks noChangeAspect="1"/>
          </p:cNvPicPr>
          <p:nvPr/>
        </p:nvPicPr>
        <p:blipFill>
          <a:blip r:embed="rId4"/>
          <a:stretch>
            <a:fillRect/>
          </a:stretch>
        </p:blipFill>
        <p:spPr>
          <a:xfrm>
            <a:off x="529576" y="3438393"/>
            <a:ext cx="560881" cy="512108"/>
          </a:xfrm>
          <a:prstGeom prst="rect">
            <a:avLst/>
          </a:prstGeom>
        </p:spPr>
      </p:pic>
      <p:sp>
        <p:nvSpPr>
          <p:cNvPr id="2" name="مستطيل 1"/>
          <p:cNvSpPr/>
          <p:nvPr/>
        </p:nvSpPr>
        <p:spPr>
          <a:xfrm>
            <a:off x="1563768" y="1113970"/>
            <a:ext cx="10098411" cy="923330"/>
          </a:xfrm>
          <a:prstGeom prst="rect">
            <a:avLst/>
          </a:prstGeom>
        </p:spPr>
        <p:txBody>
          <a:bodyPr wrap="square">
            <a:spAutoFit/>
          </a:bodyPr>
          <a:lstStyle/>
          <a:p>
            <a:r>
              <a:rPr lang="en-US" dirty="0" smtClean="0">
                <a:solidFill>
                  <a:srgbClr val="2D4964"/>
                </a:solidFill>
                <a:latin typeface="Times New Roman" panose="02020603050405020304" pitchFamily="18" charset="0"/>
                <a:cs typeface="Times New Roman" panose="02020603050405020304" pitchFamily="18" charset="0"/>
              </a:rPr>
              <a:t>Start the Damascus city tour </a:t>
            </a:r>
          </a:p>
          <a:p>
            <a:r>
              <a:rPr lang="en-US" dirty="0" smtClean="0">
                <a:solidFill>
                  <a:srgbClr val="2D4964"/>
                </a:solidFill>
                <a:latin typeface="Times New Roman" panose="02020603050405020304" pitchFamily="18" charset="0"/>
                <a:cs typeface="Times New Roman" panose="02020603050405020304" pitchFamily="18" charset="0"/>
              </a:rPr>
              <a:t>Founded </a:t>
            </a:r>
            <a:r>
              <a:rPr lang="en-US" dirty="0">
                <a:solidFill>
                  <a:srgbClr val="2D4964"/>
                </a:solidFill>
                <a:latin typeface="Times New Roman" panose="02020603050405020304" pitchFamily="18" charset="0"/>
                <a:cs typeface="Times New Roman" panose="02020603050405020304" pitchFamily="18" charset="0"/>
              </a:rPr>
              <a:t>in the 3rd millennium B.C., Damascus is o the oldest capital inhabited in the world. In the Middle Ages, it was the center of a flourishing craft industry, specializing</a:t>
            </a:r>
            <a:endParaRPr lang="en-US" b="1" i="1" u="sng" dirty="0">
              <a:solidFill>
                <a:srgbClr val="2D496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2842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488928" y="2869008"/>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667362" y="3438394"/>
            <a:ext cx="560881" cy="512108"/>
          </a:xfrm>
          <a:prstGeom prst="rect">
            <a:avLst/>
          </a:prstGeom>
        </p:spPr>
      </p:pic>
      <p:sp>
        <p:nvSpPr>
          <p:cNvPr id="10" name="مستطيل 9"/>
          <p:cNvSpPr/>
          <p:nvPr/>
        </p:nvSpPr>
        <p:spPr>
          <a:xfrm>
            <a:off x="2067564" y="3096807"/>
            <a:ext cx="9381225" cy="1754326"/>
          </a:xfrm>
          <a:prstGeom prst="rect">
            <a:avLst/>
          </a:prstGeom>
        </p:spPr>
        <p:txBody>
          <a:bodyPr wrap="square">
            <a:spAutoFit/>
          </a:bodyPr>
          <a:lstStyle/>
          <a:p>
            <a:r>
              <a:rPr lang="en-US" sz="1600" b="1" i="1" u="sng" dirty="0">
                <a:solidFill>
                  <a:srgbClr val="2D4964"/>
                </a:solidFill>
                <a:latin typeface="Times New Roman" panose="02020603050405020304" pitchFamily="18" charset="0"/>
              </a:rPr>
              <a:t>Straight Street </a:t>
            </a:r>
            <a:r>
              <a:rPr lang="en-US" sz="1600" i="1" dirty="0">
                <a:solidFill>
                  <a:srgbClr val="2D4964"/>
                </a:solidFill>
                <a:latin typeface="Times New Roman" panose="02020603050405020304" pitchFamily="18" charset="0"/>
              </a:rPr>
              <a:t>(</a:t>
            </a:r>
            <a:r>
              <a:rPr lang="en-US" dirty="0">
                <a:solidFill>
                  <a:srgbClr val="2D4964"/>
                </a:solidFill>
                <a:latin typeface="Times New Roman" panose="02020603050405020304" pitchFamily="18" charset="0"/>
              </a:rPr>
              <a:t>or in Latin, Via Recta), is the Roman street that runs from east to west in the old city of Damascus. It was visited by St. Paul as recorded in the book of Acts of Apostles and contains several interesting sights from the Roman, Christian and Islamic periods. Under the Greeks, the old city of Damascus was designed after the grid pattern designed by </a:t>
            </a:r>
            <a:r>
              <a:rPr lang="en-US" dirty="0" err="1">
                <a:solidFill>
                  <a:srgbClr val="2D4964"/>
                </a:solidFill>
                <a:latin typeface="Times New Roman" panose="02020603050405020304" pitchFamily="18" charset="0"/>
              </a:rPr>
              <a:t>Hippodamus</a:t>
            </a:r>
            <a:r>
              <a:rPr lang="en-US" dirty="0">
                <a:solidFill>
                  <a:srgbClr val="2D4964"/>
                </a:solidFill>
                <a:latin typeface="Times New Roman" panose="02020603050405020304" pitchFamily="18" charset="0"/>
              </a:rPr>
              <a:t>. Under Roman rule, the Via Recta was widened and became a colonnaded thoroughfare (</a:t>
            </a:r>
            <a:r>
              <a:rPr lang="en-US" dirty="0" err="1">
                <a:solidFill>
                  <a:srgbClr val="2D4964"/>
                </a:solidFill>
                <a:latin typeface="Times New Roman" panose="02020603050405020304" pitchFamily="18" charset="0"/>
              </a:rPr>
              <a:t>documanus</a:t>
            </a:r>
            <a:r>
              <a:rPr lang="en-US" dirty="0">
                <a:solidFill>
                  <a:srgbClr val="2D4964"/>
                </a:solidFill>
                <a:latin typeface="Times New Roman" panose="02020603050405020304" pitchFamily="18" charset="0"/>
              </a:rPr>
              <a:t>). These columns can still be seen today</a:t>
            </a:r>
            <a:endParaRPr lang="ar-SY" dirty="0">
              <a:solidFill>
                <a:srgbClr val="2D4964"/>
              </a:solidFill>
              <a:latin typeface="Times New Roman" panose="02020603050405020304" pitchFamily="18" charset="0"/>
            </a:endParaRPr>
          </a:p>
        </p:txBody>
      </p:sp>
      <p:sp>
        <p:nvSpPr>
          <p:cNvPr id="4" name="مستطيل 3"/>
          <p:cNvSpPr/>
          <p:nvPr/>
        </p:nvSpPr>
        <p:spPr>
          <a:xfrm>
            <a:off x="1979296" y="2076432"/>
            <a:ext cx="8892710" cy="923330"/>
          </a:xfrm>
          <a:prstGeom prst="rect">
            <a:avLst/>
          </a:prstGeom>
        </p:spPr>
        <p:txBody>
          <a:bodyPr wrap="square">
            <a:spAutoFit/>
          </a:bodyPr>
          <a:lstStyle/>
          <a:p>
            <a:r>
              <a:rPr lang="en-US" b="1" i="1" u="sng" dirty="0">
                <a:solidFill>
                  <a:srgbClr val="2D4964"/>
                </a:solidFill>
                <a:latin typeface="Times New Roman" panose="02020603050405020304" pitchFamily="18" charset="0"/>
              </a:rPr>
              <a:t>C</a:t>
            </a:r>
            <a:r>
              <a:rPr lang="en-US" b="1" i="1" u="sng" dirty="0" smtClean="0">
                <a:solidFill>
                  <a:srgbClr val="2D4964"/>
                </a:solidFill>
                <a:latin typeface="Times New Roman" panose="02020603050405020304" pitchFamily="18" charset="0"/>
              </a:rPr>
              <a:t>aravanserai</a:t>
            </a:r>
            <a:r>
              <a:rPr lang="en-US" dirty="0" smtClean="0">
                <a:solidFill>
                  <a:srgbClr val="2D4964"/>
                </a:solidFill>
                <a:latin typeface="Times New Roman" panose="02020603050405020304" pitchFamily="18" charset="0"/>
              </a:rPr>
              <a:t> </a:t>
            </a:r>
            <a:r>
              <a:rPr lang="en-US" dirty="0">
                <a:solidFill>
                  <a:srgbClr val="2D4964"/>
                </a:solidFill>
                <a:latin typeface="Times New Roman" panose="02020603050405020304" pitchFamily="18" charset="0"/>
              </a:rPr>
              <a:t>is the largest caravanserai (</a:t>
            </a:r>
            <a:r>
              <a:rPr lang="en-US" dirty="0" err="1">
                <a:solidFill>
                  <a:srgbClr val="2D4964"/>
                </a:solidFill>
                <a:latin typeface="Times New Roman" panose="02020603050405020304" pitchFamily="18" charset="0"/>
              </a:rPr>
              <a:t>khān</a:t>
            </a:r>
            <a:r>
              <a:rPr lang="en-US" dirty="0">
                <a:solidFill>
                  <a:srgbClr val="2D4964"/>
                </a:solidFill>
                <a:latin typeface="Times New Roman" panose="02020603050405020304" pitchFamily="18" charset="0"/>
              </a:rPr>
              <a:t>) in the Old City of Damascus. Situated along Al-</a:t>
            </a:r>
            <a:r>
              <a:rPr lang="en-US" dirty="0" err="1">
                <a:solidFill>
                  <a:srgbClr val="2D4964"/>
                </a:solidFill>
                <a:latin typeface="Times New Roman" panose="02020603050405020304" pitchFamily="18" charset="0"/>
              </a:rPr>
              <a:t>Buzuriyah</a:t>
            </a:r>
            <a:r>
              <a:rPr lang="en-US" dirty="0">
                <a:solidFill>
                  <a:srgbClr val="2D4964"/>
                </a:solidFill>
                <a:latin typeface="Times New Roman" panose="02020603050405020304" pitchFamily="18" charset="0"/>
              </a:rPr>
              <a:t> </a:t>
            </a:r>
            <a:r>
              <a:rPr lang="en-US" dirty="0" err="1">
                <a:solidFill>
                  <a:srgbClr val="2D4964"/>
                </a:solidFill>
                <a:latin typeface="Times New Roman" panose="02020603050405020304" pitchFamily="18" charset="0"/>
              </a:rPr>
              <a:t>Souq</a:t>
            </a:r>
            <a:r>
              <a:rPr lang="en-US" dirty="0">
                <a:solidFill>
                  <a:srgbClr val="2D4964"/>
                </a:solidFill>
                <a:latin typeface="Times New Roman" panose="02020603050405020304" pitchFamily="18" charset="0"/>
              </a:rPr>
              <a:t>, it was built  in 1751. Khan </a:t>
            </a:r>
            <a:r>
              <a:rPr lang="en-US" dirty="0" err="1">
                <a:solidFill>
                  <a:srgbClr val="2D4964"/>
                </a:solidFill>
                <a:latin typeface="Times New Roman" panose="02020603050405020304" pitchFamily="18" charset="0"/>
              </a:rPr>
              <a:t>As'ad</a:t>
            </a:r>
            <a:r>
              <a:rPr lang="en-US" dirty="0">
                <a:solidFill>
                  <a:srgbClr val="2D4964"/>
                </a:solidFill>
                <a:latin typeface="Times New Roman" panose="02020603050405020304" pitchFamily="18" charset="0"/>
              </a:rPr>
              <a:t> Pasha has been described as one of the finest khans of Damascus, and the most "ambitious" work of architecture in the city.</a:t>
            </a:r>
          </a:p>
        </p:txBody>
      </p:sp>
      <p:sp>
        <p:nvSpPr>
          <p:cNvPr id="7" name="مستطيل 6"/>
          <p:cNvSpPr/>
          <p:nvPr/>
        </p:nvSpPr>
        <p:spPr>
          <a:xfrm>
            <a:off x="2067564" y="4786005"/>
            <a:ext cx="9205861" cy="923330"/>
          </a:xfrm>
          <a:prstGeom prst="rect">
            <a:avLst/>
          </a:prstGeom>
        </p:spPr>
        <p:txBody>
          <a:bodyPr wrap="square">
            <a:spAutoFit/>
          </a:bodyPr>
          <a:lstStyle/>
          <a:p>
            <a:r>
              <a:rPr lang="en-US" b="1" i="1" u="sng" dirty="0">
                <a:solidFill>
                  <a:srgbClr val="2D4964"/>
                </a:solidFill>
                <a:latin typeface="Times New Roman" panose="02020603050405020304" pitchFamily="18" charset="0"/>
              </a:rPr>
              <a:t>Saint </a:t>
            </a:r>
            <a:r>
              <a:rPr lang="en-US" b="1" i="1" u="sng" dirty="0" err="1">
                <a:solidFill>
                  <a:srgbClr val="2D4964"/>
                </a:solidFill>
                <a:latin typeface="Times New Roman" panose="02020603050405020304" pitchFamily="18" charset="0"/>
              </a:rPr>
              <a:t>Ananian</a:t>
            </a:r>
            <a:r>
              <a:rPr lang="en-US" b="1" i="1" u="sng" dirty="0">
                <a:solidFill>
                  <a:srgbClr val="2D4964"/>
                </a:solidFill>
                <a:latin typeface="Times New Roman" panose="02020603050405020304" pitchFamily="18" charset="0"/>
              </a:rPr>
              <a:t> Church:</a:t>
            </a:r>
            <a:r>
              <a:rPr lang="en-US" dirty="0">
                <a:solidFill>
                  <a:srgbClr val="2D4964"/>
                </a:solidFill>
                <a:latin typeface="Times New Roman" panose="02020603050405020304" pitchFamily="18" charset="0"/>
              </a:rPr>
              <a:t> It is of particular importance because it is attached to the memory of Saint Paul. Before his conversion to Christianity he had a vision here that blinded him for several days and gave him an unshakeable faith.</a:t>
            </a:r>
          </a:p>
        </p:txBody>
      </p:sp>
      <p:sp>
        <p:nvSpPr>
          <p:cNvPr id="8" name="مستطيل 7"/>
          <p:cNvSpPr/>
          <p:nvPr/>
        </p:nvSpPr>
        <p:spPr>
          <a:xfrm>
            <a:off x="2180298" y="5709335"/>
            <a:ext cx="6470707" cy="646331"/>
          </a:xfrm>
          <a:prstGeom prst="rect">
            <a:avLst/>
          </a:prstGeom>
        </p:spPr>
        <p:txBody>
          <a:bodyPr wrap="square">
            <a:spAutoFit/>
          </a:bodyPr>
          <a:lstStyle/>
          <a:p>
            <a:r>
              <a:rPr lang="en-US" b="1" i="1" u="sng" dirty="0">
                <a:solidFill>
                  <a:srgbClr val="2D4964"/>
                </a:solidFill>
                <a:cs typeface="+mj-cs"/>
              </a:rPr>
              <a:t>In the afternoon, </a:t>
            </a:r>
            <a:r>
              <a:rPr lang="en-US" dirty="0">
                <a:solidFill>
                  <a:srgbClr val="2D4964"/>
                </a:solidFill>
                <a:latin typeface="Times New Roman" panose="02020603050405020304" pitchFamily="18" charset="0"/>
                <a:cs typeface="+mj-cs"/>
              </a:rPr>
              <a:t>you </a:t>
            </a:r>
            <a:r>
              <a:rPr lang="en-US" dirty="0">
                <a:solidFill>
                  <a:srgbClr val="2D4964"/>
                </a:solidFill>
                <a:latin typeface="Times New Roman" panose="02020603050405020304" pitchFamily="18" charset="0"/>
              </a:rPr>
              <a:t>will</a:t>
            </a:r>
            <a:r>
              <a:rPr lang="en-US" dirty="0">
                <a:solidFill>
                  <a:srgbClr val="2D4964"/>
                </a:solidFill>
                <a:latin typeface="Times New Roman" panose="02020603050405020304" pitchFamily="18" charset="0"/>
                <a:cs typeface="+mj-cs"/>
              </a:rPr>
              <a:t> explore Damascus’ old town, </a:t>
            </a:r>
            <a:r>
              <a:rPr lang="en-US" dirty="0" smtClean="0">
                <a:solidFill>
                  <a:srgbClr val="2D4964"/>
                </a:solidFill>
                <a:latin typeface="Times New Roman" panose="02020603050405020304" pitchFamily="18" charset="0"/>
                <a:cs typeface="+mj-cs"/>
              </a:rPr>
              <a:t>free time.</a:t>
            </a:r>
          </a:p>
          <a:p>
            <a:r>
              <a:rPr lang="en-US" dirty="0" smtClean="0">
                <a:solidFill>
                  <a:srgbClr val="2D4964"/>
                </a:solidFill>
                <a:latin typeface="Times New Roman" panose="02020603050405020304" pitchFamily="18" charset="0"/>
                <a:cs typeface="+mj-cs"/>
              </a:rPr>
              <a:t>Over night at the hotel</a:t>
            </a:r>
            <a:endParaRPr lang="en-US" dirty="0">
              <a:solidFill>
                <a:srgbClr val="2D4964"/>
              </a:solidFill>
              <a:latin typeface="Times New Roman" panose="02020603050405020304" pitchFamily="18" charset="0"/>
              <a:cs typeface="+mj-cs"/>
            </a:endParaRPr>
          </a:p>
        </p:txBody>
      </p:sp>
      <p:sp>
        <p:nvSpPr>
          <p:cNvPr id="9" name="مستطيل 8"/>
          <p:cNvSpPr/>
          <p:nvPr/>
        </p:nvSpPr>
        <p:spPr>
          <a:xfrm>
            <a:off x="1979296" y="827580"/>
            <a:ext cx="9269662" cy="1200329"/>
          </a:xfrm>
          <a:prstGeom prst="rect">
            <a:avLst/>
          </a:prstGeom>
        </p:spPr>
        <p:txBody>
          <a:bodyPr wrap="square">
            <a:spAutoFit/>
          </a:bodyPr>
          <a:lstStyle/>
          <a:p>
            <a:r>
              <a:rPr lang="en-US" sz="1600" b="1" i="1" u="sng" dirty="0">
                <a:solidFill>
                  <a:srgbClr val="2D4964"/>
                </a:solidFill>
                <a:latin typeface="Times New Roman" panose="02020603050405020304" pitchFamily="18" charset="0"/>
              </a:rPr>
              <a:t>El-</a:t>
            </a:r>
            <a:r>
              <a:rPr lang="en-US" sz="1600" b="1" i="1" u="sng" dirty="0" err="1">
                <a:solidFill>
                  <a:srgbClr val="2D4964"/>
                </a:solidFill>
                <a:latin typeface="Times New Roman" panose="02020603050405020304" pitchFamily="18" charset="0"/>
              </a:rPr>
              <a:t>Azem</a:t>
            </a:r>
            <a:r>
              <a:rPr lang="en-US" sz="1600" b="1" i="1" u="sng" dirty="0">
                <a:solidFill>
                  <a:srgbClr val="2D4964"/>
                </a:solidFill>
                <a:latin typeface="Times New Roman" panose="02020603050405020304" pitchFamily="18" charset="0"/>
              </a:rPr>
              <a:t> Palace:</a:t>
            </a:r>
            <a:r>
              <a:rPr lang="en-US" dirty="0">
                <a:solidFill>
                  <a:srgbClr val="2D4964"/>
                </a:solidFill>
                <a:latin typeface="Times New Roman" panose="02020603050405020304" pitchFamily="18" charset="0"/>
              </a:rPr>
              <a:t> Not far from the Great Mosque, in the labyrinth of the souk is the palace El-</a:t>
            </a:r>
            <a:r>
              <a:rPr lang="en-US" dirty="0" err="1">
                <a:solidFill>
                  <a:srgbClr val="2D4964"/>
                </a:solidFill>
                <a:latin typeface="Times New Roman" panose="02020603050405020304" pitchFamily="18" charset="0"/>
              </a:rPr>
              <a:t>Azem</a:t>
            </a:r>
            <a:r>
              <a:rPr lang="en-US" dirty="0">
                <a:solidFill>
                  <a:srgbClr val="2D4964"/>
                </a:solidFill>
                <a:latin typeface="Times New Roman" panose="02020603050405020304" pitchFamily="18" charset="0"/>
              </a:rPr>
              <a:t>. It is considered as the sumptuous model of the Damascene house whose exterior simplicity and sobriety do not suggest anything about a beautiful and rich interior, with many varieties of flowers, fruit trees </a:t>
            </a:r>
            <a:r>
              <a:rPr lang="en-US" dirty="0">
                <a:solidFill>
                  <a:srgbClr val="2D4964"/>
                </a:solidFill>
              </a:rPr>
              <a:t>and water jets.</a:t>
            </a:r>
            <a:endParaRPr lang="ar-SY" dirty="0">
              <a:solidFill>
                <a:srgbClr val="2D4964"/>
              </a:solidFill>
            </a:endParaRPr>
          </a:p>
        </p:txBody>
      </p:sp>
    </p:spTree>
    <p:extLst>
      <p:ext uri="{BB962C8B-B14F-4D97-AF65-F5344CB8AC3E}">
        <p14:creationId xmlns:p14="http://schemas.microsoft.com/office/powerpoint/2010/main" val="2565253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488928" y="2869008"/>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667362" y="3438394"/>
            <a:ext cx="560881" cy="512108"/>
          </a:xfrm>
          <a:prstGeom prst="rect">
            <a:avLst/>
          </a:prstGeom>
        </p:spPr>
      </p:pic>
      <p:pic>
        <p:nvPicPr>
          <p:cNvPr id="7" name="صورة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4974" y="1440626"/>
            <a:ext cx="3451266" cy="4962440"/>
          </a:xfrm>
          <a:prstGeom prst="ellipse">
            <a:avLst/>
          </a:prstGeom>
          <a:ln>
            <a:noFill/>
          </a:ln>
          <a:effectLst>
            <a:softEdge rad="112500"/>
          </a:effectLst>
        </p:spPr>
      </p:pic>
      <p:sp>
        <p:nvSpPr>
          <p:cNvPr id="3" name="مستطيل 2"/>
          <p:cNvSpPr/>
          <p:nvPr/>
        </p:nvSpPr>
        <p:spPr>
          <a:xfrm>
            <a:off x="2053095" y="1071294"/>
            <a:ext cx="1764736" cy="369332"/>
          </a:xfrm>
          <a:prstGeom prst="rect">
            <a:avLst/>
          </a:prstGeom>
        </p:spPr>
        <p:txBody>
          <a:bodyPr wrap="square">
            <a:spAutoFit/>
          </a:bodyPr>
          <a:lstStyle/>
          <a:p>
            <a:r>
              <a:rPr lang="en-US" b="1" i="1" u="sng" dirty="0">
                <a:solidFill>
                  <a:srgbClr val="2D4964"/>
                </a:solidFill>
                <a:latin typeface="Times New Roman" panose="02020603050405020304" pitchFamily="18" charset="0"/>
              </a:rPr>
              <a:t>caravanserai</a:t>
            </a:r>
            <a:endParaRPr lang="en-US" dirty="0"/>
          </a:p>
        </p:txBody>
      </p:sp>
      <p:pic>
        <p:nvPicPr>
          <p:cNvPr id="8" name="صورة 7"/>
          <p:cNvPicPr>
            <a:picLocks noChangeAspect="1"/>
          </p:cNvPicPr>
          <p:nvPr/>
        </p:nvPicPr>
        <p:blipFill>
          <a:blip r:embed="rId4"/>
          <a:stretch>
            <a:fillRect/>
          </a:stretch>
        </p:blipFill>
        <p:spPr>
          <a:xfrm>
            <a:off x="8467596" y="1144377"/>
            <a:ext cx="3224648" cy="2386239"/>
          </a:xfrm>
          <a:prstGeom prst="ellipse">
            <a:avLst/>
          </a:prstGeom>
          <a:ln>
            <a:noFill/>
          </a:ln>
          <a:effectLst>
            <a:softEdge rad="112500"/>
          </a:effectLst>
        </p:spPr>
      </p:pic>
      <p:sp>
        <p:nvSpPr>
          <p:cNvPr id="9" name="مستطيل 8"/>
          <p:cNvSpPr/>
          <p:nvPr/>
        </p:nvSpPr>
        <p:spPr>
          <a:xfrm>
            <a:off x="9478827" y="701962"/>
            <a:ext cx="1606707" cy="369332"/>
          </a:xfrm>
          <a:prstGeom prst="rect">
            <a:avLst/>
          </a:prstGeom>
        </p:spPr>
        <p:txBody>
          <a:bodyPr wrap="square">
            <a:spAutoFit/>
          </a:bodyPr>
          <a:lstStyle/>
          <a:p>
            <a:r>
              <a:rPr lang="en-US" b="1" i="1" u="sng" dirty="0">
                <a:solidFill>
                  <a:srgbClr val="2D4964"/>
                </a:solidFill>
                <a:latin typeface="Times New Roman" panose="02020603050405020304" pitchFamily="18" charset="0"/>
              </a:rPr>
              <a:t>Straight Street </a:t>
            </a:r>
            <a:endParaRPr lang="en-US" dirty="0"/>
          </a:p>
        </p:txBody>
      </p:sp>
      <p:pic>
        <p:nvPicPr>
          <p:cNvPr id="2" name="صورة 1"/>
          <p:cNvPicPr>
            <a:picLocks noChangeAspect="1"/>
          </p:cNvPicPr>
          <p:nvPr/>
        </p:nvPicPr>
        <p:blipFill>
          <a:blip r:embed="rId5"/>
          <a:stretch>
            <a:fillRect/>
          </a:stretch>
        </p:blipFill>
        <p:spPr>
          <a:xfrm>
            <a:off x="4698052" y="1015021"/>
            <a:ext cx="3383330" cy="2694666"/>
          </a:xfrm>
          <a:prstGeom prst="ellipse">
            <a:avLst/>
          </a:prstGeom>
          <a:ln>
            <a:noFill/>
          </a:ln>
          <a:effectLst>
            <a:softEdge rad="112500"/>
          </a:effectLst>
        </p:spPr>
      </p:pic>
      <p:sp>
        <p:nvSpPr>
          <p:cNvPr id="4" name="مستطيل 3"/>
          <p:cNvSpPr/>
          <p:nvPr/>
        </p:nvSpPr>
        <p:spPr>
          <a:xfrm>
            <a:off x="5771530" y="494961"/>
            <a:ext cx="1409360" cy="369332"/>
          </a:xfrm>
          <a:prstGeom prst="rect">
            <a:avLst/>
          </a:prstGeom>
        </p:spPr>
        <p:txBody>
          <a:bodyPr wrap="none">
            <a:spAutoFit/>
          </a:bodyPr>
          <a:lstStyle/>
          <a:p>
            <a:r>
              <a:rPr lang="en-US" b="1" i="1" u="sng" dirty="0" err="1" smtClean="0">
                <a:solidFill>
                  <a:srgbClr val="2D4964"/>
                </a:solidFill>
                <a:latin typeface="Times New Roman" panose="02020603050405020304" pitchFamily="18" charset="0"/>
              </a:rPr>
              <a:t>Azem</a:t>
            </a:r>
            <a:r>
              <a:rPr lang="en-US" b="1" i="1" u="sng" dirty="0" smtClean="0">
                <a:solidFill>
                  <a:srgbClr val="2D4964"/>
                </a:solidFill>
                <a:latin typeface="Times New Roman" panose="02020603050405020304" pitchFamily="18" charset="0"/>
              </a:rPr>
              <a:t> Palace</a:t>
            </a:r>
            <a:endParaRPr lang="en-US" dirty="0"/>
          </a:p>
        </p:txBody>
      </p:sp>
      <p:pic>
        <p:nvPicPr>
          <p:cNvPr id="10" name="صورة 9"/>
          <p:cNvPicPr>
            <a:picLocks noChangeAspect="1"/>
          </p:cNvPicPr>
          <p:nvPr/>
        </p:nvPicPr>
        <p:blipFill>
          <a:blip r:embed="rId6"/>
          <a:stretch>
            <a:fillRect/>
          </a:stretch>
        </p:blipFill>
        <p:spPr>
          <a:xfrm>
            <a:off x="6449761" y="3530616"/>
            <a:ext cx="4176427" cy="2907498"/>
          </a:xfrm>
          <a:prstGeom prst="ellipse">
            <a:avLst/>
          </a:prstGeom>
          <a:ln>
            <a:noFill/>
          </a:ln>
          <a:effectLst>
            <a:softEdge rad="112500"/>
          </a:effectLst>
        </p:spPr>
      </p:pic>
      <p:sp>
        <p:nvSpPr>
          <p:cNvPr id="11" name="مستطيل 10"/>
          <p:cNvSpPr/>
          <p:nvPr/>
        </p:nvSpPr>
        <p:spPr>
          <a:xfrm>
            <a:off x="4932197" y="4227269"/>
            <a:ext cx="1678665" cy="369332"/>
          </a:xfrm>
          <a:prstGeom prst="rect">
            <a:avLst/>
          </a:prstGeom>
        </p:spPr>
        <p:txBody>
          <a:bodyPr wrap="none">
            <a:spAutoFit/>
          </a:bodyPr>
          <a:lstStyle/>
          <a:p>
            <a:r>
              <a:rPr lang="en-US" b="1" i="1" u="sng" dirty="0" err="1" smtClean="0">
                <a:solidFill>
                  <a:srgbClr val="2D4964"/>
                </a:solidFill>
                <a:latin typeface="Times New Roman" panose="02020603050405020304" pitchFamily="18" charset="0"/>
              </a:rPr>
              <a:t>Anania</a:t>
            </a:r>
            <a:r>
              <a:rPr lang="en-US" b="1" i="1" u="sng" dirty="0" smtClean="0">
                <a:solidFill>
                  <a:srgbClr val="2D4964"/>
                </a:solidFill>
                <a:latin typeface="Times New Roman" panose="02020603050405020304" pitchFamily="18" charset="0"/>
              </a:rPr>
              <a:t> Church</a:t>
            </a:r>
            <a:endParaRPr lang="en-US" dirty="0"/>
          </a:p>
        </p:txBody>
      </p:sp>
    </p:spTree>
    <p:extLst>
      <p:ext uri="{BB962C8B-B14F-4D97-AF65-F5344CB8AC3E}">
        <p14:creationId xmlns:p14="http://schemas.microsoft.com/office/powerpoint/2010/main" val="28571084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529576" y="3438393"/>
            <a:ext cx="560881" cy="512108"/>
          </a:xfrm>
          <a:prstGeom prst="rect">
            <a:avLst/>
          </a:prstGeom>
        </p:spPr>
      </p:pic>
      <p:sp>
        <p:nvSpPr>
          <p:cNvPr id="8" name="مستطيل 7"/>
          <p:cNvSpPr/>
          <p:nvPr/>
        </p:nvSpPr>
        <p:spPr>
          <a:xfrm>
            <a:off x="2030757" y="565267"/>
            <a:ext cx="7850978" cy="461665"/>
          </a:xfrm>
          <a:prstGeom prst="rect">
            <a:avLst/>
          </a:prstGeom>
          <a:solidFill>
            <a:srgbClr val="696B80"/>
          </a:solidFill>
          <a:ln>
            <a:solidFill>
              <a:srgbClr val="696B80"/>
            </a:solidFill>
          </a:ln>
        </p:spPr>
        <p:txBody>
          <a:bodyPr wrap="square">
            <a:spAutoFit/>
          </a:bodyPr>
          <a:lstStyle/>
          <a:p>
            <a:pPr algn="ctr"/>
            <a:r>
              <a:rPr lang="en-US" sz="2400" b="1" spc="50" dirty="0">
                <a:ln w="0"/>
                <a:effectLst>
                  <a:innerShdw blurRad="63500" dist="50800" dir="13500000">
                    <a:srgbClr val="000000">
                      <a:alpha val="50000"/>
                    </a:srgbClr>
                  </a:innerShdw>
                </a:effectLst>
              </a:rPr>
              <a:t>Day </a:t>
            </a:r>
            <a:r>
              <a:rPr lang="en-US" sz="2400" b="1" spc="50" dirty="0" smtClean="0">
                <a:ln w="0"/>
                <a:effectLst>
                  <a:innerShdw blurRad="63500" dist="50800" dir="13500000">
                    <a:srgbClr val="000000">
                      <a:alpha val="50000"/>
                    </a:srgbClr>
                  </a:innerShdw>
                </a:effectLst>
              </a:rPr>
              <a:t>3: Damascus – </a:t>
            </a:r>
            <a:r>
              <a:rPr lang="en-US" sz="2400" b="1" spc="50" dirty="0" err="1" smtClean="0">
                <a:ln w="0"/>
                <a:effectLst>
                  <a:innerShdw blurRad="63500" dist="50800" dir="13500000">
                    <a:srgbClr val="000000">
                      <a:alpha val="50000"/>
                    </a:srgbClr>
                  </a:innerShdw>
                </a:effectLst>
              </a:rPr>
              <a:t>Sednaya</a:t>
            </a:r>
            <a:r>
              <a:rPr lang="en-US" sz="2400" b="1" spc="50" dirty="0" smtClean="0">
                <a:ln w="0"/>
                <a:effectLst>
                  <a:innerShdw blurRad="63500" dist="50800" dir="13500000">
                    <a:srgbClr val="000000">
                      <a:alpha val="50000"/>
                    </a:srgbClr>
                  </a:innerShdw>
                </a:effectLst>
              </a:rPr>
              <a:t> Prison-</a:t>
            </a:r>
            <a:r>
              <a:rPr lang="en-US" sz="2400" b="1" spc="50" dirty="0" err="1" smtClean="0">
                <a:ln w="0"/>
                <a:effectLst>
                  <a:innerShdw blurRad="63500" dist="50800" dir="13500000">
                    <a:srgbClr val="000000">
                      <a:alpha val="50000"/>
                    </a:srgbClr>
                  </a:innerShdw>
                </a:effectLst>
              </a:rPr>
              <a:t>Idlib</a:t>
            </a:r>
            <a:r>
              <a:rPr lang="en-US" sz="2400" b="1" spc="50" dirty="0" smtClean="0">
                <a:ln w="0"/>
                <a:effectLst>
                  <a:innerShdw blurRad="63500" dist="50800" dir="13500000">
                    <a:srgbClr val="000000">
                      <a:alpha val="50000"/>
                    </a:srgbClr>
                  </a:innerShdw>
                </a:effectLst>
              </a:rPr>
              <a:t>-Dead cities</a:t>
            </a:r>
            <a:endParaRPr lang="en-US" sz="2400" b="1" spc="50" dirty="0">
              <a:ln w="0"/>
              <a:effectLst>
                <a:innerShdw blurRad="63500" dist="50800" dir="13500000">
                  <a:srgbClr val="000000">
                    <a:alpha val="50000"/>
                  </a:srgbClr>
                </a:innerShdw>
              </a:effectLst>
            </a:endParaRPr>
          </a:p>
        </p:txBody>
      </p:sp>
      <p:sp>
        <p:nvSpPr>
          <p:cNvPr id="10" name="مستطيل 9"/>
          <p:cNvSpPr/>
          <p:nvPr/>
        </p:nvSpPr>
        <p:spPr>
          <a:xfrm>
            <a:off x="1892969" y="1476409"/>
            <a:ext cx="4858559" cy="2031325"/>
          </a:xfrm>
          <a:prstGeom prst="rect">
            <a:avLst/>
          </a:prstGeom>
        </p:spPr>
        <p:txBody>
          <a:bodyPr wrap="square">
            <a:spAutoFit/>
          </a:bodyPr>
          <a:lstStyle/>
          <a:p>
            <a:r>
              <a:rPr lang="en-US" dirty="0">
                <a:solidFill>
                  <a:srgbClr val="2D4964"/>
                </a:solidFill>
                <a:latin typeface="Times New Roman" panose="02020603050405020304" pitchFamily="18" charset="0"/>
                <a:cs typeface="Times New Roman" panose="02020603050405020304" pitchFamily="18" charset="0"/>
              </a:rPr>
              <a:t>Breakfast at the hotel .</a:t>
            </a:r>
          </a:p>
          <a:p>
            <a:r>
              <a:rPr lang="en-US" dirty="0" smtClean="0">
                <a:solidFill>
                  <a:srgbClr val="2D4964"/>
                </a:solidFill>
                <a:latin typeface="Times New Roman" panose="02020603050405020304" pitchFamily="18" charset="0"/>
                <a:cs typeface="Times New Roman" panose="02020603050405020304" pitchFamily="18" charset="0"/>
              </a:rPr>
              <a:t>Departure to </a:t>
            </a:r>
            <a:r>
              <a:rPr lang="en-US" dirty="0" err="1" smtClean="0">
                <a:solidFill>
                  <a:srgbClr val="2D4964"/>
                </a:solidFill>
                <a:latin typeface="Times New Roman" panose="02020603050405020304" pitchFamily="18" charset="0"/>
                <a:cs typeface="Times New Roman" panose="02020603050405020304" pitchFamily="18" charset="0"/>
              </a:rPr>
              <a:t>Saydnaya</a:t>
            </a:r>
            <a:r>
              <a:rPr lang="en-US" dirty="0" smtClean="0">
                <a:solidFill>
                  <a:srgbClr val="2D4964"/>
                </a:solidFill>
                <a:latin typeface="Times New Roman" panose="02020603050405020304" pitchFamily="18" charset="0"/>
                <a:cs typeface="Times New Roman" panose="02020603050405020304" pitchFamily="18" charset="0"/>
              </a:rPr>
              <a:t> </a:t>
            </a:r>
            <a:r>
              <a:rPr lang="en-US" dirty="0">
                <a:solidFill>
                  <a:srgbClr val="2D4964"/>
                </a:solidFill>
                <a:latin typeface="Times New Roman" panose="02020603050405020304" pitchFamily="18" charset="0"/>
                <a:cs typeface="Times New Roman" panose="02020603050405020304" pitchFamily="18" charset="0"/>
              </a:rPr>
              <a:t>Military </a:t>
            </a:r>
            <a:r>
              <a:rPr lang="en-US" dirty="0" smtClean="0">
                <a:solidFill>
                  <a:srgbClr val="2D4964"/>
                </a:solidFill>
                <a:latin typeface="Times New Roman" panose="02020603050405020304" pitchFamily="18" charset="0"/>
                <a:cs typeface="Times New Roman" panose="02020603050405020304" pitchFamily="18" charset="0"/>
              </a:rPr>
              <a:t>Prison: </a:t>
            </a:r>
            <a:r>
              <a:rPr lang="en-US" dirty="0">
                <a:solidFill>
                  <a:srgbClr val="2D4964"/>
                </a:solidFill>
                <a:latin typeface="Times New Roman" panose="02020603050405020304" pitchFamily="18" charset="0"/>
                <a:cs typeface="Times New Roman" panose="02020603050405020304" pitchFamily="18" charset="0"/>
              </a:rPr>
              <a:t>is located 30km north of Damascus, Syria. The prison became notorious for the use of torture and excessive force  </a:t>
            </a:r>
            <a:r>
              <a:rPr lang="en-US" dirty="0" smtClean="0">
                <a:solidFill>
                  <a:srgbClr val="2D4964"/>
                </a:solidFill>
                <a:latin typeface="Times New Roman" panose="02020603050405020304" pitchFamily="18" charset="0"/>
                <a:cs typeface="Times New Roman" panose="02020603050405020304" pitchFamily="18" charset="0"/>
              </a:rPr>
              <a:t>for </a:t>
            </a:r>
            <a:r>
              <a:rPr lang="en-US" dirty="0">
                <a:solidFill>
                  <a:srgbClr val="2D4964"/>
                </a:solidFill>
                <a:latin typeface="Times New Roman" panose="02020603050405020304" pitchFamily="18" charset="0"/>
                <a:cs typeface="Times New Roman" panose="02020603050405020304" pitchFamily="18" charset="0"/>
              </a:rPr>
              <a:t>both peaceful opponents of the authorities as well as military personnel suspected of opposing the regime</a:t>
            </a:r>
            <a:r>
              <a:rPr lang="en-US" dirty="0" smtClean="0">
                <a:solidFill>
                  <a:srgbClr val="2D4964"/>
                </a:solidFill>
                <a:latin typeface="Times New Roman" panose="02020603050405020304" pitchFamily="18" charset="0"/>
                <a:cs typeface="Times New Roman" panose="02020603050405020304" pitchFamily="18" charset="0"/>
              </a:rPr>
              <a:t>.</a:t>
            </a:r>
            <a:endParaRPr lang="en-US" dirty="0">
              <a:solidFill>
                <a:srgbClr val="2D4964"/>
              </a:solidFill>
              <a:latin typeface="Times New Roman" panose="02020603050405020304" pitchFamily="18" charset="0"/>
              <a:cs typeface="Times New Roman" panose="02020603050405020304" pitchFamily="18" charset="0"/>
            </a:endParaRPr>
          </a:p>
        </p:txBody>
      </p:sp>
      <p:pic>
        <p:nvPicPr>
          <p:cNvPr id="3" name="صورة 2"/>
          <p:cNvPicPr>
            <a:picLocks noChangeAspect="1"/>
          </p:cNvPicPr>
          <p:nvPr/>
        </p:nvPicPr>
        <p:blipFill rotWithShape="1">
          <a:blip r:embed="rId3"/>
          <a:srcRect r="17184"/>
          <a:stretch/>
        </p:blipFill>
        <p:spPr>
          <a:xfrm>
            <a:off x="6926892" y="1139260"/>
            <a:ext cx="4622105" cy="2705622"/>
          </a:xfrm>
          <a:prstGeom prst="rect">
            <a:avLst/>
          </a:prstGeom>
        </p:spPr>
      </p:pic>
      <p:sp>
        <p:nvSpPr>
          <p:cNvPr id="4" name="مستطيل 3"/>
          <p:cNvSpPr/>
          <p:nvPr/>
        </p:nvSpPr>
        <p:spPr>
          <a:xfrm>
            <a:off x="1761446" y="4217189"/>
            <a:ext cx="4921188" cy="1477328"/>
          </a:xfrm>
          <a:prstGeom prst="rect">
            <a:avLst/>
          </a:prstGeom>
        </p:spPr>
        <p:txBody>
          <a:bodyPr wrap="square">
            <a:spAutoFit/>
          </a:bodyPr>
          <a:lstStyle/>
          <a:p>
            <a:r>
              <a:rPr lang="en-US" dirty="0">
                <a:solidFill>
                  <a:srgbClr val="2D4964"/>
                </a:solidFill>
                <a:latin typeface="Times New Roman" panose="02020603050405020304" pitchFamily="18" charset="0"/>
                <a:cs typeface="Times New Roman" panose="02020603050405020304" pitchFamily="18" charset="0"/>
              </a:rPr>
              <a:t>Continuation to </a:t>
            </a:r>
            <a:r>
              <a:rPr lang="en-US" dirty="0" err="1">
                <a:solidFill>
                  <a:srgbClr val="2D4964"/>
                </a:solidFill>
                <a:latin typeface="Times New Roman" panose="02020603050405020304" pitchFamily="18" charset="0"/>
                <a:cs typeface="Times New Roman" panose="02020603050405020304" pitchFamily="18" charset="0"/>
              </a:rPr>
              <a:t>Idlib</a:t>
            </a:r>
            <a:r>
              <a:rPr lang="en-US" dirty="0">
                <a:solidFill>
                  <a:srgbClr val="2D4964"/>
                </a:solidFill>
                <a:latin typeface="Times New Roman" panose="02020603050405020304" pitchFamily="18" charset="0"/>
                <a:cs typeface="Times New Roman" panose="02020603050405020304" pitchFamily="18" charset="0"/>
              </a:rPr>
              <a:t> city </a:t>
            </a:r>
            <a:r>
              <a:rPr lang="ar-SY" dirty="0">
                <a:solidFill>
                  <a:srgbClr val="2D4964"/>
                </a:solidFill>
                <a:latin typeface="Times New Roman" panose="02020603050405020304" pitchFamily="18" charset="0"/>
              </a:rPr>
              <a:t>:</a:t>
            </a:r>
            <a:r>
              <a:rPr lang="en-US" dirty="0">
                <a:solidFill>
                  <a:srgbClr val="2D4964"/>
                </a:solidFill>
                <a:latin typeface="Times New Roman" panose="02020603050405020304" pitchFamily="18" charset="0"/>
                <a:cs typeface="Times New Roman" panose="02020603050405020304" pitchFamily="18" charset="0"/>
              </a:rPr>
              <a:t> is one of the first Syrian governorates to rise up against Bashar al-Assad's regime in 2011</a:t>
            </a:r>
          </a:p>
          <a:p>
            <a:r>
              <a:rPr lang="en-US" dirty="0">
                <a:solidFill>
                  <a:srgbClr val="2D4964"/>
                </a:solidFill>
                <a:latin typeface="Times New Roman" panose="02020603050405020304" pitchFamily="18" charset="0"/>
                <a:cs typeface="Times New Roman" panose="02020603050405020304" pitchFamily="18" charset="0"/>
              </a:rPr>
              <a:t>It was the stronghold of the Syrian opposition that overthrew the Assad regime</a:t>
            </a:r>
          </a:p>
        </p:txBody>
      </p:sp>
      <p:pic>
        <p:nvPicPr>
          <p:cNvPr id="7" name="صورة 6"/>
          <p:cNvPicPr>
            <a:picLocks noChangeAspect="1"/>
          </p:cNvPicPr>
          <p:nvPr/>
        </p:nvPicPr>
        <p:blipFill>
          <a:blip r:embed="rId4"/>
          <a:stretch>
            <a:fillRect/>
          </a:stretch>
        </p:blipFill>
        <p:spPr>
          <a:xfrm>
            <a:off x="7423066" y="3950501"/>
            <a:ext cx="3827557" cy="2386486"/>
          </a:xfrm>
          <a:prstGeom prst="rect">
            <a:avLst/>
          </a:prstGeom>
        </p:spPr>
      </p:pic>
    </p:spTree>
    <p:extLst>
      <p:ext uri="{BB962C8B-B14F-4D97-AF65-F5344CB8AC3E}">
        <p14:creationId xmlns:p14="http://schemas.microsoft.com/office/powerpoint/2010/main" val="733764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529576" y="3438393"/>
            <a:ext cx="560881" cy="512108"/>
          </a:xfrm>
          <a:prstGeom prst="rect">
            <a:avLst/>
          </a:prstGeom>
        </p:spPr>
      </p:pic>
      <p:sp>
        <p:nvSpPr>
          <p:cNvPr id="8" name="مستطيل 7"/>
          <p:cNvSpPr/>
          <p:nvPr/>
        </p:nvSpPr>
        <p:spPr>
          <a:xfrm>
            <a:off x="2043283" y="633460"/>
            <a:ext cx="7850978" cy="461665"/>
          </a:xfrm>
          <a:prstGeom prst="rect">
            <a:avLst/>
          </a:prstGeom>
          <a:solidFill>
            <a:srgbClr val="696B80"/>
          </a:solidFill>
          <a:ln>
            <a:solidFill>
              <a:srgbClr val="696B80"/>
            </a:solidFill>
          </a:ln>
        </p:spPr>
        <p:txBody>
          <a:bodyPr wrap="square">
            <a:spAutoFit/>
          </a:bodyPr>
          <a:lstStyle/>
          <a:p>
            <a:pPr algn="ctr"/>
            <a:r>
              <a:rPr lang="en-US" sz="2400" b="1" spc="50" dirty="0">
                <a:ln w="0"/>
                <a:effectLst>
                  <a:innerShdw blurRad="63500" dist="50800" dir="13500000">
                    <a:srgbClr val="000000">
                      <a:alpha val="50000"/>
                    </a:srgbClr>
                  </a:innerShdw>
                </a:effectLst>
              </a:rPr>
              <a:t>Day </a:t>
            </a:r>
            <a:r>
              <a:rPr lang="en-US" sz="2400" b="1" spc="50" dirty="0" smtClean="0">
                <a:ln w="0"/>
                <a:effectLst>
                  <a:innerShdw blurRad="63500" dist="50800" dir="13500000">
                    <a:srgbClr val="000000">
                      <a:alpha val="50000"/>
                    </a:srgbClr>
                  </a:innerShdw>
                </a:effectLst>
              </a:rPr>
              <a:t>2: Damascus – </a:t>
            </a:r>
            <a:r>
              <a:rPr lang="en-US" sz="2400" b="1" spc="50" dirty="0" err="1" smtClean="0">
                <a:ln w="0"/>
                <a:effectLst>
                  <a:innerShdw blurRad="63500" dist="50800" dir="13500000">
                    <a:srgbClr val="000000">
                      <a:alpha val="50000"/>
                    </a:srgbClr>
                  </a:innerShdw>
                </a:effectLst>
              </a:rPr>
              <a:t>Sednaya</a:t>
            </a:r>
            <a:r>
              <a:rPr lang="en-US" sz="2400" b="1" spc="50" dirty="0" smtClean="0">
                <a:ln w="0"/>
                <a:effectLst>
                  <a:innerShdw blurRad="63500" dist="50800" dir="13500000">
                    <a:srgbClr val="000000">
                      <a:alpha val="50000"/>
                    </a:srgbClr>
                  </a:innerShdw>
                </a:effectLst>
              </a:rPr>
              <a:t> Prison-</a:t>
            </a:r>
            <a:r>
              <a:rPr lang="en-US" sz="2400" b="1" spc="50" dirty="0" err="1" smtClean="0">
                <a:ln w="0"/>
                <a:effectLst>
                  <a:innerShdw blurRad="63500" dist="50800" dir="13500000">
                    <a:srgbClr val="000000">
                      <a:alpha val="50000"/>
                    </a:srgbClr>
                  </a:innerShdw>
                </a:effectLst>
              </a:rPr>
              <a:t>Idlib</a:t>
            </a:r>
            <a:r>
              <a:rPr lang="en-US" sz="2400" b="1" spc="50" dirty="0" smtClean="0">
                <a:ln w="0"/>
                <a:effectLst>
                  <a:innerShdw blurRad="63500" dist="50800" dir="13500000">
                    <a:srgbClr val="000000">
                      <a:alpha val="50000"/>
                    </a:srgbClr>
                  </a:innerShdw>
                </a:effectLst>
              </a:rPr>
              <a:t>-Dead cities</a:t>
            </a:r>
            <a:endParaRPr lang="en-US" sz="2400" b="1" spc="50" dirty="0">
              <a:ln w="0"/>
              <a:effectLst>
                <a:innerShdw blurRad="63500" dist="50800" dir="13500000">
                  <a:srgbClr val="000000">
                    <a:alpha val="50000"/>
                  </a:srgbClr>
                </a:innerShdw>
              </a:effectLst>
            </a:endParaRPr>
          </a:p>
        </p:txBody>
      </p:sp>
      <p:sp>
        <p:nvSpPr>
          <p:cNvPr id="7" name="مستطيل 6"/>
          <p:cNvSpPr/>
          <p:nvPr/>
        </p:nvSpPr>
        <p:spPr>
          <a:xfrm>
            <a:off x="1755183" y="1539688"/>
            <a:ext cx="5810538" cy="1477328"/>
          </a:xfrm>
          <a:prstGeom prst="rect">
            <a:avLst/>
          </a:prstGeom>
        </p:spPr>
        <p:txBody>
          <a:bodyPr wrap="square">
            <a:spAutoFit/>
          </a:bodyPr>
          <a:lstStyle/>
          <a:p>
            <a:r>
              <a:rPr lang="en-US" dirty="0">
                <a:solidFill>
                  <a:srgbClr val="2D4964"/>
                </a:solidFill>
                <a:latin typeface="Times New Roman" panose="02020603050405020304" pitchFamily="18" charset="0"/>
                <a:cs typeface="Times New Roman" panose="02020603050405020304" pitchFamily="18" charset="0"/>
              </a:rPr>
              <a:t>Dead </a:t>
            </a:r>
            <a:r>
              <a:rPr lang="en-US" dirty="0" smtClean="0">
                <a:solidFill>
                  <a:srgbClr val="2D4964"/>
                </a:solidFill>
                <a:latin typeface="Times New Roman" panose="02020603050405020304" pitchFamily="18" charset="0"/>
                <a:cs typeface="Times New Roman" panose="02020603050405020304" pitchFamily="18" charset="0"/>
              </a:rPr>
              <a:t>cities: Its </a:t>
            </a:r>
            <a:r>
              <a:rPr lang="en-US" dirty="0">
                <a:solidFill>
                  <a:srgbClr val="2D4964"/>
                </a:solidFill>
                <a:latin typeface="Times New Roman" panose="02020603050405020304" pitchFamily="18" charset="0"/>
                <a:cs typeface="Times New Roman" panose="02020603050405020304" pitchFamily="18" charset="0"/>
              </a:rPr>
              <a:t>construction dates back to the period between the first and seventh centuries AD, and sometimes until the tenth century, and it is one of the important areas in the history of Christianity, the most important </a:t>
            </a:r>
            <a:r>
              <a:rPr lang="en-US" dirty="0" smtClean="0">
                <a:solidFill>
                  <a:srgbClr val="2D4964"/>
                </a:solidFill>
                <a:latin typeface="Times New Roman" panose="02020603050405020304" pitchFamily="18" charset="0"/>
                <a:cs typeface="Times New Roman" panose="02020603050405020304" pitchFamily="18" charset="0"/>
              </a:rPr>
              <a:t>is</a:t>
            </a:r>
            <a:r>
              <a:rPr lang="en-US" dirty="0">
                <a:solidFill>
                  <a:srgbClr val="2D4964"/>
                </a:solidFill>
                <a:latin typeface="Times New Roman" panose="02020603050405020304" pitchFamily="18" charset="0"/>
                <a:cs typeface="Times New Roman" panose="02020603050405020304" pitchFamily="18" charset="0"/>
              </a:rPr>
              <a:t>: </a:t>
            </a:r>
            <a:r>
              <a:rPr lang="en-US" dirty="0" smtClean="0">
                <a:solidFill>
                  <a:srgbClr val="2D4964"/>
                </a:solidFill>
                <a:latin typeface="Times New Roman" panose="02020603050405020304" pitchFamily="18" charset="0"/>
                <a:cs typeface="Times New Roman" panose="02020603050405020304" pitchFamily="18" charset="0"/>
              </a:rPr>
              <a:t>St. </a:t>
            </a:r>
            <a:r>
              <a:rPr lang="en-US" dirty="0">
                <a:solidFill>
                  <a:srgbClr val="2D4964"/>
                </a:solidFill>
                <a:latin typeface="Times New Roman" panose="02020603050405020304" pitchFamily="18" charset="0"/>
                <a:cs typeface="Times New Roman" panose="02020603050405020304" pitchFamily="18" charset="0"/>
              </a:rPr>
              <a:t>Simeon </a:t>
            </a:r>
            <a:r>
              <a:rPr lang="en-US" dirty="0" smtClean="0">
                <a:solidFill>
                  <a:srgbClr val="2D4964"/>
                </a:solidFill>
                <a:latin typeface="Times New Roman" panose="02020603050405020304" pitchFamily="18" charset="0"/>
                <a:cs typeface="Times New Roman" panose="02020603050405020304" pitchFamily="18" charset="0"/>
              </a:rPr>
              <a:t>Church - </a:t>
            </a:r>
            <a:r>
              <a:rPr lang="en-US" dirty="0" err="1">
                <a:solidFill>
                  <a:srgbClr val="2D4964"/>
                </a:solidFill>
                <a:latin typeface="Times New Roman" panose="02020603050405020304" pitchFamily="18" charset="0"/>
                <a:cs typeface="Times New Roman" panose="02020603050405020304" pitchFamily="18" charset="0"/>
              </a:rPr>
              <a:t>Barad</a:t>
            </a:r>
            <a:r>
              <a:rPr lang="en-US" dirty="0">
                <a:solidFill>
                  <a:srgbClr val="2D4964"/>
                </a:solidFill>
                <a:latin typeface="Times New Roman" panose="02020603050405020304" pitchFamily="18" charset="0"/>
                <a:cs typeface="Times New Roman" panose="02020603050405020304" pitchFamily="18" charset="0"/>
              </a:rPr>
              <a:t> - Al-Bara - </a:t>
            </a:r>
            <a:r>
              <a:rPr lang="en-US" dirty="0" err="1">
                <a:solidFill>
                  <a:srgbClr val="2D4964"/>
                </a:solidFill>
                <a:latin typeface="Times New Roman" panose="02020603050405020304" pitchFamily="18" charset="0"/>
                <a:cs typeface="Times New Roman" panose="02020603050405020304" pitchFamily="18" charset="0"/>
              </a:rPr>
              <a:t>Qalb</a:t>
            </a:r>
            <a:r>
              <a:rPr lang="en-US" dirty="0">
                <a:solidFill>
                  <a:srgbClr val="2D4964"/>
                </a:solidFill>
                <a:latin typeface="Times New Roman" panose="02020603050405020304" pitchFamily="18" charset="0"/>
                <a:cs typeface="Times New Roman" panose="02020603050405020304" pitchFamily="18" charset="0"/>
              </a:rPr>
              <a:t> </a:t>
            </a:r>
            <a:r>
              <a:rPr lang="en-US" dirty="0" err="1" smtClean="0">
                <a:solidFill>
                  <a:srgbClr val="2D4964"/>
                </a:solidFill>
                <a:latin typeface="Times New Roman" panose="02020603050405020304" pitchFamily="18" charset="0"/>
                <a:cs typeface="Times New Roman" panose="02020603050405020304" pitchFamily="18" charset="0"/>
              </a:rPr>
              <a:t>Lozeh</a:t>
            </a:r>
            <a:r>
              <a:rPr lang="en-US" dirty="0" smtClean="0">
                <a:solidFill>
                  <a:srgbClr val="2D4964"/>
                </a:solidFill>
                <a:latin typeface="Times New Roman" panose="02020603050405020304" pitchFamily="18" charset="0"/>
                <a:cs typeface="Times New Roman" panose="02020603050405020304" pitchFamily="18" charset="0"/>
              </a:rPr>
              <a:t> </a:t>
            </a:r>
            <a:r>
              <a:rPr lang="en-US" dirty="0">
                <a:solidFill>
                  <a:srgbClr val="2D4964"/>
                </a:solidFill>
                <a:latin typeface="Times New Roman" panose="02020603050405020304" pitchFamily="18" charset="0"/>
                <a:cs typeface="Times New Roman" panose="02020603050405020304" pitchFamily="18" charset="0"/>
              </a:rPr>
              <a:t>- </a:t>
            </a:r>
            <a:r>
              <a:rPr lang="en-US" dirty="0" err="1" smtClean="0">
                <a:solidFill>
                  <a:srgbClr val="2D4964"/>
                </a:solidFill>
                <a:latin typeface="Times New Roman" panose="02020603050405020304" pitchFamily="18" charset="0"/>
                <a:cs typeface="Times New Roman" panose="02020603050405020304" pitchFamily="18" charset="0"/>
              </a:rPr>
              <a:t>Sergila</a:t>
            </a:r>
            <a:r>
              <a:rPr lang="en-US" dirty="0" smtClean="0">
                <a:solidFill>
                  <a:srgbClr val="2D4964"/>
                </a:solidFill>
                <a:latin typeface="Times New Roman" panose="02020603050405020304" pitchFamily="18" charset="0"/>
                <a:cs typeface="Times New Roman" panose="02020603050405020304" pitchFamily="18" charset="0"/>
              </a:rPr>
              <a:t>.</a:t>
            </a:r>
            <a:endParaRPr lang="en-US" dirty="0">
              <a:solidFill>
                <a:srgbClr val="2D4964"/>
              </a:solidFill>
              <a:latin typeface="Times New Roman" panose="02020603050405020304" pitchFamily="18" charset="0"/>
              <a:cs typeface="Times New Roman" panose="02020603050405020304" pitchFamily="18" charset="0"/>
            </a:endParaRPr>
          </a:p>
        </p:txBody>
      </p:sp>
      <p:pic>
        <p:nvPicPr>
          <p:cNvPr id="9" name="صورة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7622" y="3850492"/>
            <a:ext cx="3244407" cy="2433306"/>
          </a:xfrm>
          <a:prstGeom prst="rect">
            <a:avLst/>
          </a:prstGeom>
        </p:spPr>
      </p:pic>
      <p:pic>
        <p:nvPicPr>
          <p:cNvPr id="11" name="صورة 10"/>
          <p:cNvPicPr>
            <a:picLocks noChangeAspect="1"/>
          </p:cNvPicPr>
          <p:nvPr/>
        </p:nvPicPr>
        <p:blipFill>
          <a:blip r:embed="rId4"/>
          <a:stretch>
            <a:fillRect/>
          </a:stretch>
        </p:blipFill>
        <p:spPr>
          <a:xfrm>
            <a:off x="7999881" y="1202725"/>
            <a:ext cx="3272380" cy="2494709"/>
          </a:xfrm>
          <a:prstGeom prst="rect">
            <a:avLst/>
          </a:prstGeom>
        </p:spPr>
      </p:pic>
      <p:pic>
        <p:nvPicPr>
          <p:cNvPr id="12" name="صورة 11"/>
          <p:cNvPicPr>
            <a:picLocks noChangeAspect="1"/>
          </p:cNvPicPr>
          <p:nvPr/>
        </p:nvPicPr>
        <p:blipFill rotWithShape="1">
          <a:blip r:embed="rId5">
            <a:extLst>
              <a:ext uri="{28A0092B-C50C-407E-A947-70E740481C1C}">
                <a14:useLocalDpi xmlns:a14="http://schemas.microsoft.com/office/drawing/2010/main" val="0"/>
              </a:ext>
            </a:extLst>
          </a:blip>
          <a:srcRect l="2750" r="4225" b="14724"/>
          <a:stretch/>
        </p:blipFill>
        <p:spPr>
          <a:xfrm>
            <a:off x="1904649" y="3630977"/>
            <a:ext cx="3344449" cy="2652821"/>
          </a:xfrm>
          <a:prstGeom prst="rect">
            <a:avLst/>
          </a:prstGeom>
        </p:spPr>
      </p:pic>
    </p:spTree>
    <p:extLst>
      <p:ext uri="{BB962C8B-B14F-4D97-AF65-F5344CB8AC3E}">
        <p14:creationId xmlns:p14="http://schemas.microsoft.com/office/powerpoint/2010/main" val="7962208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529576" y="3438393"/>
            <a:ext cx="560881" cy="512108"/>
          </a:xfrm>
          <a:prstGeom prst="rect">
            <a:avLst/>
          </a:prstGeom>
        </p:spPr>
      </p:pic>
      <p:sp>
        <p:nvSpPr>
          <p:cNvPr id="8" name="مستطيل 7"/>
          <p:cNvSpPr/>
          <p:nvPr/>
        </p:nvSpPr>
        <p:spPr>
          <a:xfrm>
            <a:off x="3415004" y="633459"/>
            <a:ext cx="4263450" cy="461665"/>
          </a:xfrm>
          <a:prstGeom prst="rect">
            <a:avLst/>
          </a:prstGeom>
          <a:solidFill>
            <a:srgbClr val="696B80"/>
          </a:solidFill>
          <a:ln>
            <a:solidFill>
              <a:srgbClr val="696B80"/>
            </a:solidFill>
          </a:ln>
        </p:spPr>
        <p:txBody>
          <a:bodyPr wrap="square">
            <a:spAutoFit/>
          </a:bodyPr>
          <a:lstStyle/>
          <a:p>
            <a:pPr algn="ctr"/>
            <a:r>
              <a:rPr lang="en-US" sz="2400" b="1" spc="50" dirty="0" smtClean="0">
                <a:ln w="0"/>
                <a:effectLst>
                  <a:innerShdw blurRad="63500" dist="50800" dir="13500000">
                    <a:srgbClr val="000000">
                      <a:alpha val="50000"/>
                    </a:srgbClr>
                  </a:innerShdw>
                </a:effectLst>
              </a:rPr>
              <a:t>Day4: Aleppo</a:t>
            </a:r>
            <a:endParaRPr lang="en-US" sz="2400" b="1" spc="50" dirty="0">
              <a:ln w="0"/>
              <a:effectLst>
                <a:innerShdw blurRad="63500" dist="50800" dir="13500000">
                  <a:srgbClr val="000000">
                    <a:alpha val="50000"/>
                  </a:srgbClr>
                </a:innerShdw>
              </a:effectLst>
            </a:endParaRPr>
          </a:p>
        </p:txBody>
      </p:sp>
      <p:sp>
        <p:nvSpPr>
          <p:cNvPr id="9" name="مستطيل 8"/>
          <p:cNvSpPr/>
          <p:nvPr/>
        </p:nvSpPr>
        <p:spPr>
          <a:xfrm>
            <a:off x="2066795" y="4258168"/>
            <a:ext cx="4872625" cy="1754326"/>
          </a:xfrm>
          <a:prstGeom prst="rect">
            <a:avLst/>
          </a:prstGeom>
        </p:spPr>
        <p:txBody>
          <a:bodyPr wrap="square">
            <a:spAutoFit/>
          </a:bodyPr>
          <a:lstStyle/>
          <a:p>
            <a:r>
              <a:rPr lang="en-US" dirty="0">
                <a:solidFill>
                  <a:srgbClr val="2D4964"/>
                </a:solidFill>
                <a:latin typeface="Times New Roman" panose="02020603050405020304" pitchFamily="18" charset="0"/>
                <a:cs typeface="Times New Roman" panose="02020603050405020304" pitchFamily="18" charset="0"/>
              </a:rPr>
              <a:t>The citadel: stands in the middle of the city and dominates it from the height of its fifty meters. It has admirably designed towers and is distinguished by its entrances made with perfection to prevent any enemy intrusion and its iron gates.</a:t>
            </a:r>
          </a:p>
        </p:txBody>
      </p:sp>
      <p:sp>
        <p:nvSpPr>
          <p:cNvPr id="10" name="مستطيل 9"/>
          <p:cNvSpPr/>
          <p:nvPr/>
        </p:nvSpPr>
        <p:spPr>
          <a:xfrm>
            <a:off x="1981077" y="1649788"/>
            <a:ext cx="4306564" cy="2308324"/>
          </a:xfrm>
          <a:prstGeom prst="rect">
            <a:avLst/>
          </a:prstGeom>
        </p:spPr>
        <p:txBody>
          <a:bodyPr wrap="square">
            <a:spAutoFit/>
          </a:bodyPr>
          <a:lstStyle/>
          <a:p>
            <a:r>
              <a:rPr lang="en-US" dirty="0">
                <a:solidFill>
                  <a:srgbClr val="2D4964"/>
                </a:solidFill>
                <a:latin typeface="Times New Roman" panose="02020603050405020304" pitchFamily="18" charset="0"/>
                <a:cs typeface="Times New Roman" panose="02020603050405020304" pitchFamily="18" charset="0"/>
              </a:rPr>
              <a:t>Breakfast at the hotel .</a:t>
            </a:r>
          </a:p>
          <a:p>
            <a:r>
              <a:rPr lang="en-US" dirty="0" smtClean="0">
                <a:solidFill>
                  <a:srgbClr val="2D4964"/>
                </a:solidFill>
                <a:latin typeface="Times New Roman" panose="02020603050405020304" pitchFamily="18" charset="0"/>
                <a:cs typeface="Times New Roman" panose="02020603050405020304" pitchFamily="18" charset="0"/>
              </a:rPr>
              <a:t>Visit </a:t>
            </a:r>
            <a:r>
              <a:rPr lang="en-US" dirty="0">
                <a:solidFill>
                  <a:srgbClr val="2D4964"/>
                </a:solidFill>
                <a:latin typeface="Times New Roman" panose="02020603050405020304" pitchFamily="18" charset="0"/>
                <a:cs typeface="Times New Roman" panose="02020603050405020304" pitchFamily="18" charset="0"/>
              </a:rPr>
              <a:t>of the second city of Syria.</a:t>
            </a:r>
          </a:p>
          <a:p>
            <a:r>
              <a:rPr lang="en-US" dirty="0">
                <a:solidFill>
                  <a:srgbClr val="2D4964"/>
                </a:solidFill>
                <a:latin typeface="Times New Roman" panose="02020603050405020304" pitchFamily="18" charset="0"/>
                <a:cs typeface="Times New Roman" panose="02020603050405020304" pitchFamily="18" charset="0"/>
              </a:rPr>
              <a:t>A flourishing metropolis since the 3rd millennium BC, Aleppo has been compete with Damascus for the title of the world’s oldest continuously inhabited city. The old city has undoubtedly the most beautiful souks of the Middle East.</a:t>
            </a:r>
            <a:r>
              <a:rPr lang="en-US" dirty="0">
                <a:solidFill>
                  <a:srgbClr val="2D4964"/>
                </a:solidFill>
                <a:latin typeface="Garamond" panose="02020404030301010803" pitchFamily="18" charset="0"/>
                <a:cs typeface="Times New Roman" panose="02020603050405020304" pitchFamily="18" charset="0"/>
              </a:rPr>
              <a:t> </a:t>
            </a:r>
          </a:p>
        </p:txBody>
      </p:sp>
      <p:pic>
        <p:nvPicPr>
          <p:cNvPr id="2" name="صورة 1"/>
          <p:cNvPicPr>
            <a:picLocks noChangeAspect="1"/>
          </p:cNvPicPr>
          <p:nvPr/>
        </p:nvPicPr>
        <p:blipFill>
          <a:blip r:embed="rId3"/>
          <a:stretch>
            <a:fillRect/>
          </a:stretch>
        </p:blipFill>
        <p:spPr>
          <a:xfrm>
            <a:off x="6939420" y="1613976"/>
            <a:ext cx="4338462" cy="3648834"/>
          </a:xfrm>
          <a:prstGeom prst="rect">
            <a:avLst/>
          </a:prstGeom>
        </p:spPr>
      </p:pic>
    </p:spTree>
    <p:extLst>
      <p:ext uri="{BB962C8B-B14F-4D97-AF65-F5344CB8AC3E}">
        <p14:creationId xmlns:p14="http://schemas.microsoft.com/office/powerpoint/2010/main" val="132413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ربع نص 4"/>
          <p:cNvSpPr txBox="1"/>
          <p:nvPr/>
        </p:nvSpPr>
        <p:spPr>
          <a:xfrm rot="16200000">
            <a:off x="-1626299" y="2869007"/>
            <a:ext cx="5148201" cy="1138773"/>
          </a:xfrm>
          <a:prstGeom prst="rect">
            <a:avLst/>
          </a:prstGeom>
          <a:noFill/>
          <a:ln w="76200">
            <a:noFill/>
          </a:ln>
        </p:spPr>
        <p:txBody>
          <a:bodyPr wrap="square" rtlCol="0">
            <a:spAutoFit/>
          </a:bodyPr>
          <a:lstStyle/>
          <a:p>
            <a:pPr algn="ctr"/>
            <a:r>
              <a:rPr lang="en-US" sz="3600" dirty="0" smtClean="0">
                <a:solidFill>
                  <a:srgbClr val="344E69"/>
                </a:solidFill>
                <a:latin typeface="Times New Roman" panose="02020603050405020304" pitchFamily="18" charset="0"/>
                <a:cs typeface="Times New Roman" panose="02020603050405020304" pitchFamily="18" charset="0"/>
              </a:rPr>
              <a:t>M    </a:t>
            </a:r>
            <a:r>
              <a:rPr lang="en-US" sz="4400" dirty="0" err="1" smtClean="0">
                <a:solidFill>
                  <a:srgbClr val="344E69"/>
                </a:solidFill>
                <a:latin typeface="Times New Roman" panose="02020603050405020304" pitchFamily="18" charset="0"/>
                <a:cs typeface="Times New Roman" panose="02020603050405020304" pitchFamily="18" charset="0"/>
              </a:rPr>
              <a:t>zaic</a:t>
            </a:r>
            <a:r>
              <a:rPr lang="en-US" sz="3600" dirty="0" smtClean="0">
                <a:solidFill>
                  <a:srgbClr val="344E69"/>
                </a:solidFill>
                <a:latin typeface="Times New Roman" panose="02020603050405020304" pitchFamily="18" charset="0"/>
                <a:cs typeface="Times New Roman" panose="02020603050405020304" pitchFamily="18" charset="0"/>
              </a:rPr>
              <a:t>   </a:t>
            </a:r>
          </a:p>
          <a:p>
            <a:pPr algn="ctr"/>
            <a:r>
              <a:rPr lang="en-US" sz="2400" dirty="0" smtClean="0">
                <a:solidFill>
                  <a:srgbClr val="344E69"/>
                </a:solidFill>
                <a:latin typeface="Times New Roman" panose="02020603050405020304" pitchFamily="18" charset="0"/>
                <a:cs typeface="Times New Roman" panose="02020603050405020304" pitchFamily="18" charset="0"/>
              </a:rPr>
              <a:t>travel &amp; tourism</a:t>
            </a:r>
            <a:endParaRPr lang="en-US" sz="2400" dirty="0">
              <a:solidFill>
                <a:srgbClr val="344E69"/>
              </a:solidFill>
              <a:latin typeface="Times New Roman" panose="02020603050405020304" pitchFamily="18" charset="0"/>
              <a:cs typeface="Times New Roman" panose="02020603050405020304" pitchFamily="18" charset="0"/>
            </a:endParaRPr>
          </a:p>
        </p:txBody>
      </p:sp>
      <p:pic>
        <p:nvPicPr>
          <p:cNvPr id="6" name="صورة 5"/>
          <p:cNvPicPr>
            <a:picLocks noChangeAspect="1"/>
          </p:cNvPicPr>
          <p:nvPr/>
        </p:nvPicPr>
        <p:blipFill>
          <a:blip r:embed="rId2"/>
          <a:stretch>
            <a:fillRect/>
          </a:stretch>
        </p:blipFill>
        <p:spPr>
          <a:xfrm>
            <a:off x="529576" y="3438393"/>
            <a:ext cx="560881" cy="512108"/>
          </a:xfrm>
          <a:prstGeom prst="rect">
            <a:avLst/>
          </a:prstGeom>
        </p:spPr>
      </p:pic>
      <p:sp>
        <p:nvSpPr>
          <p:cNvPr id="3" name="مستطيل 2"/>
          <p:cNvSpPr/>
          <p:nvPr/>
        </p:nvSpPr>
        <p:spPr>
          <a:xfrm>
            <a:off x="3439221" y="967236"/>
            <a:ext cx="3425042" cy="461665"/>
          </a:xfrm>
          <a:prstGeom prst="rect">
            <a:avLst/>
          </a:prstGeom>
          <a:solidFill>
            <a:srgbClr val="696B80"/>
          </a:solidFill>
          <a:ln>
            <a:solidFill>
              <a:srgbClr val="696B80"/>
            </a:solidFill>
          </a:ln>
        </p:spPr>
        <p:txBody>
          <a:bodyPr wrap="square">
            <a:spAutoFit/>
          </a:bodyPr>
          <a:lstStyle/>
          <a:p>
            <a:pPr algn="ctr"/>
            <a:r>
              <a:rPr lang="en-US" sz="2400" b="1" spc="50" dirty="0" smtClean="0">
                <a:ln w="0"/>
                <a:effectLst>
                  <a:innerShdw blurRad="63500" dist="50800" dir="13500000">
                    <a:srgbClr val="000000">
                      <a:alpha val="50000"/>
                    </a:srgbClr>
                  </a:innerShdw>
                </a:effectLst>
              </a:rPr>
              <a:t> Aleppo</a:t>
            </a:r>
            <a:endParaRPr lang="en-US" sz="2400" b="1" spc="50" dirty="0">
              <a:ln w="0"/>
              <a:effectLst>
                <a:innerShdw blurRad="63500" dist="50800" dir="13500000">
                  <a:srgbClr val="000000">
                    <a:alpha val="50000"/>
                  </a:srgbClr>
                </a:innerShdw>
              </a:effectLst>
            </a:endParaRPr>
          </a:p>
        </p:txBody>
      </p:sp>
      <p:sp>
        <p:nvSpPr>
          <p:cNvPr id="8" name="مستطيل 7"/>
          <p:cNvSpPr/>
          <p:nvPr/>
        </p:nvSpPr>
        <p:spPr>
          <a:xfrm>
            <a:off x="1838111" y="2141655"/>
            <a:ext cx="5840176" cy="3693319"/>
          </a:xfrm>
          <a:prstGeom prst="rect">
            <a:avLst/>
          </a:prstGeom>
        </p:spPr>
        <p:txBody>
          <a:bodyPr wrap="square">
            <a:spAutoFit/>
          </a:bodyPr>
          <a:lstStyle/>
          <a:p>
            <a:r>
              <a:rPr lang="en-US" dirty="0">
                <a:solidFill>
                  <a:srgbClr val="2D4964"/>
                </a:solidFill>
                <a:latin typeface="Times New Roman" panose="02020603050405020304" pitchFamily="18" charset="0"/>
                <a:cs typeface="Times New Roman" panose="02020603050405020304" pitchFamily="18" charset="0"/>
              </a:rPr>
              <a:t>The souks: The old souks covered in Aleppo are distinguished by their coffered vaults and their enormous cupolas. Most date back to the 15th and 16th centuries. These are real living museums that offer us a true image of what were the commercial districts and the animation that reigned in the Middle Ages. </a:t>
            </a:r>
          </a:p>
          <a:p>
            <a:r>
              <a:rPr lang="en-US" dirty="0">
                <a:solidFill>
                  <a:srgbClr val="2D4964"/>
                </a:solidFill>
                <a:latin typeface="Times New Roman" panose="02020603050405020304" pitchFamily="18" charset="0"/>
                <a:cs typeface="Times New Roman" panose="02020603050405020304" pitchFamily="18" charset="0"/>
              </a:rPr>
              <a:t>Each souk specializes in selling a type of product. In the charming souks you can also find authentic Bedouin handicrafts, as well as rugs, fabrics and many varieties of delicacies to enjoy, such as the famous Aleppo pistachios, honey-based pastries, almonds and fruits. dry that will make happy the most greedy. You will do the best shopping in the Orient …</a:t>
            </a:r>
          </a:p>
        </p:txBody>
      </p:sp>
      <p:pic>
        <p:nvPicPr>
          <p:cNvPr id="10" name="صورة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5019" y="2241134"/>
            <a:ext cx="3105775" cy="3771360"/>
          </a:xfrm>
          <a:prstGeom prst="rect">
            <a:avLst/>
          </a:prstGeom>
        </p:spPr>
      </p:pic>
    </p:spTree>
    <p:extLst>
      <p:ext uri="{BB962C8B-B14F-4D97-AF65-F5344CB8AC3E}">
        <p14:creationId xmlns:p14="http://schemas.microsoft.com/office/powerpoint/2010/main" val="10432994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ربع نص 1"/>
          <p:cNvSpPr txBox="1"/>
          <p:nvPr/>
        </p:nvSpPr>
        <p:spPr>
          <a:xfrm>
            <a:off x="4359056" y="673995"/>
            <a:ext cx="3231716" cy="400110"/>
          </a:xfrm>
          <a:prstGeom prst="rect">
            <a:avLst/>
          </a:prstGeom>
          <a:noFill/>
        </p:spPr>
        <p:txBody>
          <a:bodyPr wrap="square" rtlCol="0">
            <a:spAutoFit/>
          </a:bodyPr>
          <a:lstStyle/>
          <a:p>
            <a:r>
              <a:rPr lang="en-US" sz="2000" b="1" dirty="0" smtClean="0">
                <a:solidFill>
                  <a:srgbClr val="2D4964"/>
                </a:solidFill>
              </a:rPr>
              <a:t>We taste food in Aleppo </a:t>
            </a:r>
            <a:endParaRPr lang="en-US" sz="2000" b="1" dirty="0">
              <a:solidFill>
                <a:srgbClr val="2D4964"/>
              </a:solidFill>
            </a:endParaRPr>
          </a:p>
        </p:txBody>
      </p:sp>
      <p:grpSp>
        <p:nvGrpSpPr>
          <p:cNvPr id="7" name="مجموعة 6"/>
          <p:cNvGrpSpPr/>
          <p:nvPr/>
        </p:nvGrpSpPr>
        <p:grpSpPr>
          <a:xfrm>
            <a:off x="3532338" y="610876"/>
            <a:ext cx="7945891" cy="5633024"/>
            <a:chOff x="2749726" y="1246100"/>
            <a:chExt cx="8665500" cy="5269537"/>
          </a:xfrm>
        </p:grpSpPr>
        <p:pic>
          <p:nvPicPr>
            <p:cNvPr id="3" name="صورة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9726" y="4829712"/>
              <a:ext cx="3128239" cy="1685925"/>
            </a:xfrm>
            <a:prstGeom prst="ellipse">
              <a:avLst/>
            </a:prstGeom>
            <a:ln>
              <a:noFill/>
            </a:ln>
            <a:effectLst>
              <a:softEdge rad="112500"/>
            </a:effectLst>
          </p:spPr>
        </p:pic>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931" y="4073814"/>
              <a:ext cx="3151447" cy="2143125"/>
            </a:xfrm>
            <a:prstGeom prst="rect">
              <a:avLst/>
            </a:prstGeom>
            <a:ln>
              <a:noFill/>
            </a:ln>
            <a:effectLst>
              <a:softEdge rad="112500"/>
            </a:effectLst>
          </p:spPr>
        </p:pic>
        <p:pic>
          <p:nvPicPr>
            <p:cNvPr id="5" name="صورة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251" y="1783051"/>
              <a:ext cx="3362324" cy="3362325"/>
            </a:xfrm>
            <a:prstGeom prst="ellipse">
              <a:avLst/>
            </a:prstGeom>
            <a:ln>
              <a:noFill/>
            </a:ln>
            <a:effectLst>
              <a:softEdge rad="112500"/>
            </a:effectLst>
          </p:spPr>
        </p:pic>
        <p:pic>
          <p:nvPicPr>
            <p:cNvPr id="6" name="صورة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00179">
              <a:off x="8050319" y="1246100"/>
              <a:ext cx="3364907" cy="1884348"/>
            </a:xfrm>
            <a:prstGeom prst="ellipse">
              <a:avLst/>
            </a:prstGeom>
            <a:ln>
              <a:noFill/>
            </a:ln>
            <a:effectLst>
              <a:softEdge rad="112500"/>
            </a:effectLst>
          </p:spPr>
        </p:pic>
      </p:grpSp>
      <p:grpSp>
        <p:nvGrpSpPr>
          <p:cNvPr id="10" name="مجموعة 9"/>
          <p:cNvGrpSpPr/>
          <p:nvPr/>
        </p:nvGrpSpPr>
        <p:grpSpPr>
          <a:xfrm rot="743561">
            <a:off x="712333" y="673793"/>
            <a:ext cx="3432070" cy="5292768"/>
            <a:chOff x="965042" y="1004604"/>
            <a:chExt cx="2628189" cy="4201188"/>
          </a:xfrm>
        </p:grpSpPr>
        <p:pic>
          <p:nvPicPr>
            <p:cNvPr id="8" name="صورة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2906" y="1004604"/>
              <a:ext cx="2600325" cy="1762125"/>
            </a:xfrm>
            <a:prstGeom prst="ellipse">
              <a:avLst/>
            </a:prstGeom>
            <a:ln>
              <a:noFill/>
            </a:ln>
            <a:effectLst>
              <a:softEdge rad="112500"/>
            </a:effectLst>
          </p:spPr>
        </p:pic>
        <p:pic>
          <p:nvPicPr>
            <p:cNvPr id="9" name="صورة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56439">
              <a:off x="965042" y="3357942"/>
              <a:ext cx="2476500" cy="1847850"/>
            </a:xfrm>
            <a:prstGeom prst="ellipse">
              <a:avLst/>
            </a:prstGeom>
            <a:ln>
              <a:noFill/>
            </a:ln>
            <a:effectLst>
              <a:softEdge rad="112500"/>
            </a:effectLst>
          </p:spPr>
        </p:pic>
      </p:grpSp>
    </p:spTree>
    <p:extLst>
      <p:ext uri="{BB962C8B-B14F-4D97-AF65-F5344CB8AC3E}">
        <p14:creationId xmlns:p14="http://schemas.microsoft.com/office/powerpoint/2010/main" val="388588753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عضوي">
  <a:themeElements>
    <a:clrScheme name="أزرق دافئ">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عضوي">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عضوي">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13643</TotalTime>
  <Words>1122</Words>
  <Application>Microsoft Office PowerPoint</Application>
  <PresentationFormat>ملء الشاشة</PresentationFormat>
  <Paragraphs>125</Paragraphs>
  <Slides>17</Slides>
  <Notes>0</Notes>
  <HiddenSlides>0</HiddenSlides>
  <MMClips>0</MMClips>
  <ScaleCrop>false</ScaleCrop>
  <HeadingPairs>
    <vt:vector size="6" baseType="variant">
      <vt:variant>
        <vt:lpstr>الخطوط المستخدمة</vt:lpstr>
      </vt:variant>
      <vt:variant>
        <vt:i4>6</vt:i4>
      </vt:variant>
      <vt:variant>
        <vt:lpstr>نسق</vt:lpstr>
      </vt:variant>
      <vt:variant>
        <vt:i4>1</vt:i4>
      </vt:variant>
      <vt:variant>
        <vt:lpstr>عناوين الشرائح</vt:lpstr>
      </vt:variant>
      <vt:variant>
        <vt:i4>17</vt:i4>
      </vt:variant>
    </vt:vector>
  </HeadingPairs>
  <TitlesOfParts>
    <vt:vector size="24" baseType="lpstr">
      <vt:lpstr>Arial</vt:lpstr>
      <vt:lpstr>Calibri</vt:lpstr>
      <vt:lpstr>Garamond</vt:lpstr>
      <vt:lpstr>Noto Naskh Arabic UI</vt:lpstr>
      <vt:lpstr>Times New Roman</vt:lpstr>
      <vt:lpstr>Wingdings</vt:lpstr>
      <vt:lpstr>عضوي</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Dell</dc:creator>
  <cp:lastModifiedBy>Dell</cp:lastModifiedBy>
  <cp:revision>232</cp:revision>
  <dcterms:created xsi:type="dcterms:W3CDTF">2022-06-05T09:29:21Z</dcterms:created>
  <dcterms:modified xsi:type="dcterms:W3CDTF">2025-01-29T11:49:45Z</dcterms:modified>
</cp:coreProperties>
</file>